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7" r:id="rId5"/>
    <p:sldId id="259" r:id="rId6"/>
    <p:sldId id="260" r:id="rId7"/>
    <p:sldId id="261" r:id="rId8"/>
    <p:sldId id="262" r:id="rId9"/>
    <p:sldId id="258" r:id="rId10"/>
    <p:sldId id="263" r:id="rId11"/>
    <p:sldId id="264" r:id="rId12"/>
    <p:sldId id="265" r:id="rId13"/>
    <p:sldId id="267" r:id="rId14"/>
    <p:sldId id="268" r:id="rId15"/>
    <p:sldId id="269" r:id="rId16"/>
    <p:sldId id="270" r:id="rId17"/>
    <p:sldId id="271" r:id="rId18"/>
    <p:sldId id="266" r:id="rId1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ADC6"/>
    <a:srgbClr val="49145C"/>
    <a:srgbClr val="F4C266"/>
    <a:srgbClr val="2B0B5E"/>
    <a:srgbClr val="3F11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EC200C-749E-6726-27F3-BD9048DADF27}" v="37" dt="2024-09-16T18:40:26.2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227997-00BC-4B98-AEB7-1E7642BCB3F9}" type="datetimeFigureOut">
              <a:t>2/10/2026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FC534D-2E92-4C21-97E7-2816A068D55C}" type="slidenum">
              <a:t>‹#›</a:t>
            </a:fld>
            <a:endParaRPr lang="en-GB"/>
          </a:p>
        </p:txBody>
      </p:sp>
    </p:spTree>
    <p:extLst>
      <p:ext uri="{BB962C8B-B14F-4D97-AF65-F5344CB8AC3E}">
        <p14:creationId xmlns:p14="http://schemas.microsoft.com/office/powerpoint/2010/main" val="3825396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10/02/2026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kowessex-my.sharepoint.com/:b:/g/personal/lfidock_wessexlearningtrust_co_uk/EdBLbeEpQCtAi7_asGdeSk4BViSFCjHVDNRLiHbqBthqGQ?e=LZj1qJ" TargetMode="External"/><Relationship Id="rId4" Type="http://schemas.openxmlformats.org/officeDocument/2006/relationships/hyperlink" Target="https://kowessex-my.sharepoint.com/:b:/g/personal/lfidock_wessexlearningtrust_co_uk/EadO3FT9a01GhtSM47AS38kBVnL-a7XUF156-z2m30m49w?e=7VQm0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a:extLst>
              <a:ext uri="{FF2B5EF4-FFF2-40B4-BE49-F238E27FC236}">
                <a16:creationId xmlns:a16="http://schemas.microsoft.com/office/drawing/2014/main" id="{4F8DAD27-A512-045D-637B-6F41086EBB2D}"/>
              </a:ext>
            </a:extLst>
          </p:cNvPr>
          <p:cNvCxnSpPr/>
          <p:nvPr/>
        </p:nvCxnSpPr>
        <p:spPr>
          <a:xfrm flipH="1">
            <a:off x="1014047" y="89877"/>
            <a:ext cx="3907" cy="709246"/>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sp>
        <p:nvSpPr>
          <p:cNvPr id="4" name="TextBox 3">
            <a:extLst>
              <a:ext uri="{FF2B5EF4-FFF2-40B4-BE49-F238E27FC236}">
                <a16:creationId xmlns:a16="http://schemas.microsoft.com/office/drawing/2014/main" id="{957C4B5D-907E-B4D5-AEC8-0E862F427CBD}"/>
              </a:ext>
            </a:extLst>
          </p:cNvPr>
          <p:cNvSpPr txBox="1"/>
          <p:nvPr/>
        </p:nvSpPr>
        <p:spPr>
          <a:xfrm>
            <a:off x="1113692" y="205153"/>
            <a:ext cx="334107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a:solidFill>
                  <a:schemeClr val="bg1">
                    <a:lumMod val="50000"/>
                  </a:schemeClr>
                </a:solidFill>
                <a:cs typeface="Calibri"/>
              </a:rPr>
              <a:t>Wessex Learning Trust</a:t>
            </a:r>
            <a:r>
              <a:rPr lang="en-GB" sz="2400">
                <a:cs typeface="Calibri"/>
              </a:rPr>
              <a:t> </a:t>
            </a:r>
          </a:p>
        </p:txBody>
      </p:sp>
      <p:sp>
        <p:nvSpPr>
          <p:cNvPr id="5" name="TextBox 4">
            <a:extLst>
              <a:ext uri="{FF2B5EF4-FFF2-40B4-BE49-F238E27FC236}">
                <a16:creationId xmlns:a16="http://schemas.microsoft.com/office/drawing/2014/main" id="{AD63313D-77D2-D41B-D40B-7975EFB07D76}"/>
              </a:ext>
            </a:extLst>
          </p:cNvPr>
          <p:cNvSpPr txBox="1"/>
          <p:nvPr/>
        </p:nvSpPr>
        <p:spPr>
          <a:xfrm>
            <a:off x="8518768" y="205153"/>
            <a:ext cx="334107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GB" sz="2400">
                <a:solidFill>
                  <a:schemeClr val="bg1">
                    <a:lumMod val="50000"/>
                  </a:schemeClr>
                </a:solidFill>
                <a:cs typeface="Calibri"/>
              </a:rPr>
              <a:t>We Learn </a:t>
            </a:r>
            <a:r>
              <a:rPr lang="en-GB" sz="2400">
                <a:solidFill>
                  <a:srgbClr val="2B0B5E"/>
                </a:solidFill>
                <a:cs typeface="Calibri"/>
              </a:rPr>
              <a:t>Together</a:t>
            </a:r>
            <a:endParaRPr lang="en-US">
              <a:solidFill>
                <a:srgbClr val="2B0B5E"/>
              </a:solidFill>
            </a:endParaRPr>
          </a:p>
        </p:txBody>
      </p:sp>
      <p:cxnSp>
        <p:nvCxnSpPr>
          <p:cNvPr id="6" name="Straight Arrow Connector 5">
            <a:extLst>
              <a:ext uri="{FF2B5EF4-FFF2-40B4-BE49-F238E27FC236}">
                <a16:creationId xmlns:a16="http://schemas.microsoft.com/office/drawing/2014/main" id="{AD33DE15-20B2-95A4-5532-06C2446272E4}"/>
              </a:ext>
            </a:extLst>
          </p:cNvPr>
          <p:cNvCxnSpPr/>
          <p:nvPr/>
        </p:nvCxnSpPr>
        <p:spPr>
          <a:xfrm flipV="1">
            <a:off x="72781" y="889488"/>
            <a:ext cx="11973168" cy="33215"/>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grpSp>
        <p:nvGrpSpPr>
          <p:cNvPr id="10" name="Group 9">
            <a:extLst>
              <a:ext uri="{FF2B5EF4-FFF2-40B4-BE49-F238E27FC236}">
                <a16:creationId xmlns:a16="http://schemas.microsoft.com/office/drawing/2014/main" id="{47D9376B-B109-2098-7F46-D3DE6ECCAB3A}"/>
              </a:ext>
            </a:extLst>
          </p:cNvPr>
          <p:cNvGrpSpPr/>
          <p:nvPr/>
        </p:nvGrpSpPr>
        <p:grpSpPr>
          <a:xfrm>
            <a:off x="170274" y="113515"/>
            <a:ext cx="737217" cy="713533"/>
            <a:chOff x="-1254335" y="334385"/>
            <a:chExt cx="737217" cy="713533"/>
          </a:xfrm>
        </p:grpSpPr>
        <p:sp>
          <p:nvSpPr>
            <p:cNvPr id="2" name="Rectangle: Rounded Corners 1">
              <a:extLst>
                <a:ext uri="{FF2B5EF4-FFF2-40B4-BE49-F238E27FC236}">
                  <a16:creationId xmlns:a16="http://schemas.microsoft.com/office/drawing/2014/main" id="{9A52906C-58D0-39CC-F594-76F2E564DFC4}"/>
                </a:ext>
              </a:extLst>
            </p:cNvPr>
            <p:cNvSpPr/>
            <p:nvPr/>
          </p:nvSpPr>
          <p:spPr>
            <a:xfrm>
              <a:off x="-1254335" y="334385"/>
              <a:ext cx="737217" cy="712305"/>
            </a:xfrm>
            <a:prstGeom prst="roundRect">
              <a:avLst/>
            </a:prstGeom>
            <a:solidFill>
              <a:srgbClr val="49145C"/>
            </a:solidFill>
            <a:ln>
              <a:solidFill>
                <a:srgbClr val="49145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descr="A close up of a logo&#10;&#10;Description automatically generated">
              <a:extLst>
                <a:ext uri="{FF2B5EF4-FFF2-40B4-BE49-F238E27FC236}">
                  <a16:creationId xmlns:a16="http://schemas.microsoft.com/office/drawing/2014/main" id="{86A5EDE5-A3C0-5410-0F14-F64927B03AB3}"/>
                </a:ext>
              </a:extLst>
            </p:cNvPr>
            <p:cNvPicPr>
              <a:picLocks noChangeAspect="1"/>
            </p:cNvPicPr>
            <p:nvPr/>
          </p:nvPicPr>
          <p:blipFill>
            <a:blip r:embed="rId2">
              <a:alphaModFix amt="20000"/>
            </a:blip>
            <a:stretch>
              <a:fillRect/>
            </a:stretch>
          </p:blipFill>
          <p:spPr>
            <a:xfrm>
              <a:off x="-1194545" y="378826"/>
              <a:ext cx="633185" cy="669092"/>
            </a:xfrm>
            <a:prstGeom prst="rect">
              <a:avLst/>
            </a:prstGeom>
          </p:spPr>
        </p:pic>
      </p:grpSp>
      <p:sp>
        <p:nvSpPr>
          <p:cNvPr id="9" name="Rectangle: Rounded Corners 8">
            <a:extLst>
              <a:ext uri="{FF2B5EF4-FFF2-40B4-BE49-F238E27FC236}">
                <a16:creationId xmlns:a16="http://schemas.microsoft.com/office/drawing/2014/main" id="{53E1BE09-3DDA-4F9E-20B1-736D5DAF5CA8}"/>
              </a:ext>
            </a:extLst>
          </p:cNvPr>
          <p:cNvSpPr/>
          <p:nvPr/>
        </p:nvSpPr>
        <p:spPr>
          <a:xfrm>
            <a:off x="81927" y="1052211"/>
            <a:ext cx="12023650" cy="5715000"/>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6000" b="1">
                <a:latin typeface="Calibri Light"/>
                <a:cs typeface="Calibri"/>
              </a:rPr>
              <a:t>Science</a:t>
            </a:r>
            <a:r>
              <a:rPr lang="en-GB" sz="6000">
                <a:latin typeface="Calibri Light"/>
                <a:cs typeface="Calibri"/>
              </a:rPr>
              <a:t> </a:t>
            </a:r>
            <a:endParaRPr lang="en-US">
              <a:cs typeface="Calibri"/>
            </a:endParaRPr>
          </a:p>
          <a:p>
            <a:r>
              <a:rPr lang="en-GB" sz="6000">
                <a:latin typeface="Calibri Light"/>
                <a:cs typeface="Calibri"/>
              </a:rPr>
              <a:t>Curriculum Documents</a:t>
            </a:r>
            <a:r>
              <a:rPr lang="en-GB" sz="2400">
                <a:latin typeface="Calibri Light"/>
                <a:cs typeface="Calibri"/>
              </a:rPr>
              <a:t> </a:t>
            </a:r>
          </a:p>
        </p:txBody>
      </p:sp>
      <p:pic>
        <p:nvPicPr>
          <p:cNvPr id="13" name="Picture 12" descr="A close up of a logo&#10;&#10;Description automatically generated">
            <a:extLst>
              <a:ext uri="{FF2B5EF4-FFF2-40B4-BE49-F238E27FC236}">
                <a16:creationId xmlns:a16="http://schemas.microsoft.com/office/drawing/2014/main" id="{8BD902A7-3320-59E6-27D7-F7FFDD4C915D}"/>
              </a:ext>
            </a:extLst>
          </p:cNvPr>
          <p:cNvPicPr>
            <a:picLocks noChangeAspect="1"/>
          </p:cNvPicPr>
          <p:nvPr/>
        </p:nvPicPr>
        <p:blipFill>
          <a:blip r:embed="rId2">
            <a:alphaModFix amt="20000"/>
          </a:blip>
          <a:stretch>
            <a:fillRect/>
          </a:stretch>
        </p:blipFill>
        <p:spPr>
          <a:xfrm>
            <a:off x="7967463" y="1768549"/>
            <a:ext cx="3989070" cy="4784790"/>
          </a:xfrm>
          <a:prstGeom prst="rect">
            <a:avLst/>
          </a:prstGeom>
        </p:spPr>
      </p:pic>
      <p:sp>
        <p:nvSpPr>
          <p:cNvPr id="8" name="TextBox 7">
            <a:extLst>
              <a:ext uri="{FF2B5EF4-FFF2-40B4-BE49-F238E27FC236}">
                <a16:creationId xmlns:a16="http://schemas.microsoft.com/office/drawing/2014/main" id="{034E80B9-62BD-F9AA-284B-D3FA03C5BAB7}"/>
              </a:ext>
            </a:extLst>
          </p:cNvPr>
          <p:cNvSpPr txBox="1"/>
          <p:nvPr/>
        </p:nvSpPr>
        <p:spPr>
          <a:xfrm>
            <a:off x="5596045" y="93094"/>
            <a:ext cx="3341076"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a:solidFill>
                  <a:schemeClr val="bg1">
                    <a:lumMod val="50000"/>
                  </a:schemeClr>
                </a:solidFill>
                <a:latin typeface="Aptos Display"/>
                <a:cs typeface="Calibri"/>
              </a:rPr>
              <a:t>Brent Knoll</a:t>
            </a:r>
          </a:p>
          <a:p>
            <a:r>
              <a:rPr lang="en-GB" sz="2400">
                <a:solidFill>
                  <a:schemeClr val="bg1">
                    <a:lumMod val="50000"/>
                  </a:schemeClr>
                </a:solidFill>
                <a:latin typeface="Aptos Display"/>
                <a:cs typeface="Calibri"/>
              </a:rPr>
              <a:t>Primary School</a:t>
            </a:r>
          </a:p>
        </p:txBody>
      </p:sp>
    </p:spTree>
    <p:extLst>
      <p:ext uri="{BB962C8B-B14F-4D97-AF65-F5344CB8AC3E}">
        <p14:creationId xmlns:p14="http://schemas.microsoft.com/office/powerpoint/2010/main" val="422941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3424261382"/>
              </p:ext>
            </p:extLst>
          </p:nvPr>
        </p:nvGraphicFramePr>
        <p:xfrm>
          <a:off x="134805" y="508804"/>
          <a:ext cx="11970250" cy="6448930"/>
        </p:xfrm>
        <a:graphic>
          <a:graphicData uri="http://schemas.openxmlformats.org/drawingml/2006/table">
            <a:tbl>
              <a:tblPr firstRow="1" bandRow="1">
                <a:tableStyleId>{5C22544A-7EE6-4342-B048-85BDC9FD1C3A}</a:tableStyleId>
              </a:tblPr>
              <a:tblGrid>
                <a:gridCol w="1063680">
                  <a:extLst>
                    <a:ext uri="{9D8B030D-6E8A-4147-A177-3AD203B41FA5}">
                      <a16:colId xmlns:a16="http://schemas.microsoft.com/office/drawing/2014/main" val="2172280651"/>
                    </a:ext>
                  </a:extLst>
                </a:gridCol>
                <a:gridCol w="1438183">
                  <a:extLst>
                    <a:ext uri="{9D8B030D-6E8A-4147-A177-3AD203B41FA5}">
                      <a16:colId xmlns:a16="http://schemas.microsoft.com/office/drawing/2014/main" val="88306828"/>
                    </a:ext>
                  </a:extLst>
                </a:gridCol>
                <a:gridCol w="1580225">
                  <a:extLst>
                    <a:ext uri="{9D8B030D-6E8A-4147-A177-3AD203B41FA5}">
                      <a16:colId xmlns:a16="http://schemas.microsoft.com/office/drawing/2014/main" val="806856243"/>
                    </a:ext>
                  </a:extLst>
                </a:gridCol>
                <a:gridCol w="1571348">
                  <a:extLst>
                    <a:ext uri="{9D8B030D-6E8A-4147-A177-3AD203B41FA5}">
                      <a16:colId xmlns:a16="http://schemas.microsoft.com/office/drawing/2014/main" val="1469464428"/>
                    </a:ext>
                  </a:extLst>
                </a:gridCol>
                <a:gridCol w="1509204">
                  <a:extLst>
                    <a:ext uri="{9D8B030D-6E8A-4147-A177-3AD203B41FA5}">
                      <a16:colId xmlns:a16="http://schemas.microsoft.com/office/drawing/2014/main" val="137780043"/>
                    </a:ext>
                  </a:extLst>
                </a:gridCol>
                <a:gridCol w="1482571">
                  <a:extLst>
                    <a:ext uri="{9D8B030D-6E8A-4147-A177-3AD203B41FA5}">
                      <a16:colId xmlns:a16="http://schemas.microsoft.com/office/drawing/2014/main" val="909841118"/>
                    </a:ext>
                  </a:extLst>
                </a:gridCol>
                <a:gridCol w="1447060">
                  <a:extLst>
                    <a:ext uri="{9D8B030D-6E8A-4147-A177-3AD203B41FA5}">
                      <a16:colId xmlns:a16="http://schemas.microsoft.com/office/drawing/2014/main" val="3614703373"/>
                    </a:ext>
                  </a:extLst>
                </a:gridCol>
                <a:gridCol w="1877979">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Disciplinary Knowledge</a:t>
                      </a:r>
                      <a:endParaRPr lang="en-GB">
                        <a:solidFill>
                          <a:schemeClr val="bg1"/>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63279">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63279">
                <a:tc>
                  <a:txBody>
                    <a:bodyPr/>
                    <a:lstStyle/>
                    <a:p>
                      <a:pPr rtl="0" fontAlgn="auto"/>
                      <a:r>
                        <a:rPr lang="en-GB" sz="1200" b="1">
                          <a:effectLst/>
                          <a:latin typeface="Calibri"/>
                        </a:rPr>
                        <a:t>Animals, including humans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a:buNone/>
                      </a:pPr>
                      <a:r>
                        <a:rPr lang="en-US" sz="600"/>
                        <a:t>FS1</a:t>
                      </a:r>
                    </a:p>
                    <a:p>
                      <a:pPr marL="171450" lvl="0" indent="-171450" algn="l">
                        <a:buFont typeface="Arial" panose="020B0604020202020204" pitchFamily="34" charset="0"/>
                        <a:buChar char="•"/>
                      </a:pPr>
                      <a:r>
                        <a:rPr lang="en-GB" sz="700"/>
                        <a:t>Use all their senses in hands-on exploration of natural materials.</a:t>
                      </a:r>
                    </a:p>
                    <a:p>
                      <a:pPr marL="171450" lvl="0" indent="-171450" algn="l">
                        <a:buFont typeface="Arial" panose="020B0604020202020204" pitchFamily="34" charset="0"/>
                        <a:buChar char="•"/>
                      </a:pPr>
                      <a:r>
                        <a:rPr lang="en-GB" sz="700"/>
                        <a:t>Begin to make sense of their own life-story and family’s history. </a:t>
                      </a:r>
                    </a:p>
                    <a:p>
                      <a:pPr marL="171450" lvl="0" indent="-171450" algn="l">
                        <a:buFont typeface="Arial" panose="020B0604020202020204" pitchFamily="34" charset="0"/>
                        <a:buChar char="•"/>
                      </a:pPr>
                      <a:r>
                        <a:rPr lang="en-GB" sz="700"/>
                        <a:t>Understand the key features of the life cycle of a plant and an animal. </a:t>
                      </a:r>
                    </a:p>
                    <a:p>
                      <a:pPr marL="171450" lvl="0" indent="-171450" algn="l">
                        <a:buFont typeface="Arial" panose="020B0604020202020204" pitchFamily="34" charset="0"/>
                        <a:buChar char="•"/>
                      </a:pPr>
                      <a:r>
                        <a:rPr lang="en-GB" sz="700"/>
                        <a:t>Begin to understand the need to respect and care for the natural environment and all living things.</a:t>
                      </a:r>
                      <a:endParaRPr lang="en-US" sz="700"/>
                    </a:p>
                    <a:p>
                      <a:pPr marL="0" lvl="0" indent="0" algn="l">
                        <a:buFont typeface="Arial"/>
                        <a:buNone/>
                      </a:pPr>
                      <a:r>
                        <a:rPr lang="en-GB" sz="700"/>
                        <a:t>FS2</a:t>
                      </a:r>
                    </a:p>
                    <a:p>
                      <a:pPr marL="171450" lvl="0" indent="-171450" algn="l">
                        <a:buFont typeface="Arial" panose="020B0604020202020204" pitchFamily="34" charset="0"/>
                        <a:buChar char="•"/>
                      </a:pPr>
                      <a:r>
                        <a:rPr lang="en-GB" sz="700"/>
                        <a:t>Talk about members of their immediate family and community. </a:t>
                      </a:r>
                    </a:p>
                    <a:p>
                      <a:pPr marL="171450" lvl="0" indent="-171450" algn="l">
                        <a:buFont typeface="Arial" panose="020B0604020202020204" pitchFamily="34" charset="0"/>
                        <a:buChar char="•"/>
                      </a:pPr>
                      <a:r>
                        <a:rPr lang="en-GB" sz="700"/>
                        <a:t>Name and describe people who are familiar to them. </a:t>
                      </a:r>
                    </a:p>
                    <a:p>
                      <a:pPr marL="171450" lvl="0" indent="-171450" algn="l">
                        <a:buFont typeface="Arial" panose="020B0604020202020204" pitchFamily="34" charset="0"/>
                        <a:buChar char="•"/>
                      </a:pPr>
                      <a:r>
                        <a:rPr lang="en-GB" sz="700"/>
                        <a:t>Recognise some environments that are different to the one in which they live.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Identify and name a variety of common animals including fish, amphibians, reptiles, birds and mammals. </a:t>
                      </a:r>
                    </a:p>
                    <a:p>
                      <a:pPr marL="171450" indent="-171450" algn="l" rtl="0" fontAlgn="base">
                        <a:buFont typeface="Arial" panose="020B0604020202020204" pitchFamily="34" charset="0"/>
                        <a:buChar char="•"/>
                      </a:pPr>
                      <a:r>
                        <a:rPr lang="en-GB" sz="700"/>
                        <a:t>Identify and name a variety of common animals that are carnivores, herbivores and omnivores. </a:t>
                      </a:r>
                    </a:p>
                    <a:p>
                      <a:pPr marL="171450" indent="-171450" algn="l" rtl="0" fontAlgn="base">
                        <a:buFont typeface="Arial" panose="020B0604020202020204" pitchFamily="34" charset="0"/>
                        <a:buChar char="•"/>
                      </a:pPr>
                      <a:r>
                        <a:rPr lang="en-GB" sz="700"/>
                        <a:t>Describe and compare the structure of a variety of common animals (fish, amphibians, reptiles, birds and mammals, including pets).</a:t>
                      </a:r>
                    </a:p>
                    <a:p>
                      <a:pPr marL="171450" indent="-171450" algn="l" rtl="0" fontAlgn="base">
                        <a:buFont typeface="Arial" panose="020B0604020202020204" pitchFamily="34" charset="0"/>
                        <a:buChar char="•"/>
                      </a:pPr>
                      <a:r>
                        <a:rPr lang="en-GB" sz="700"/>
                        <a:t> Identify, name, draw and label the basic parts of the human body and say which part of the body is associated with each sense.</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Notice that animals, including humans, have offspring which grow into adults. </a:t>
                      </a:r>
                    </a:p>
                    <a:p>
                      <a:pPr marL="171450" indent="-171450" algn="l" rtl="0" fontAlgn="base">
                        <a:buFont typeface="Arial" panose="020B0604020202020204" pitchFamily="34" charset="0"/>
                        <a:buChar char="•"/>
                      </a:pPr>
                      <a:r>
                        <a:rPr lang="en-GB" sz="700"/>
                        <a:t>Find out about and describe the basic needs of animals, including humans, for survival (water, food and air). </a:t>
                      </a:r>
                    </a:p>
                    <a:p>
                      <a:pPr marL="171450" indent="-171450" algn="l" rtl="0" fontAlgn="base">
                        <a:buFont typeface="Arial" panose="020B0604020202020204" pitchFamily="34" charset="0"/>
                        <a:buChar char="•"/>
                      </a:pPr>
                      <a:r>
                        <a:rPr lang="en-GB" sz="700"/>
                        <a:t>Describe the importance for humans of exercise, eating the right amounts of different types of food, and hygiene.  </a:t>
                      </a:r>
                    </a:p>
                    <a:p>
                      <a:pPr marL="171450" indent="-171450" algn="l" rtl="0" fontAlgn="base">
                        <a:buFont typeface="Arial" panose="020B0604020202020204" pitchFamily="34" charset="0"/>
                        <a:buChar char="•"/>
                      </a:pPr>
                      <a:r>
                        <a:rPr lang="en-GB" sz="700">
                          <a:solidFill>
                            <a:srgbClr val="FF0000"/>
                          </a:solidFill>
                        </a:rPr>
                        <a:t>Describe how animals obtain their food from plants and other animals, using the idea of a simple food chain, and identify and name different sources of food. (Y2 - Living things and their habitats)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Identify that animals, including humans, need the right types and amount of nutrition, and that they cannot make their own food; they get nutrition from what they eat. </a:t>
                      </a:r>
                    </a:p>
                    <a:p>
                      <a:pPr marL="171450" indent="-171450" algn="l" rtl="0" fontAlgn="base">
                        <a:buFont typeface="Arial" panose="020B0604020202020204" pitchFamily="34" charset="0"/>
                        <a:buChar char="•"/>
                      </a:pPr>
                      <a:r>
                        <a:rPr lang="en-GB" sz="700"/>
                        <a:t>Identify that humans and some other animals have skeletons and muscles for support, protection and movement.</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Describe the simple functions of the basic parts of the digestive system in humans. </a:t>
                      </a:r>
                    </a:p>
                    <a:p>
                      <a:pPr marL="171450" indent="-171450" algn="l" rtl="0" fontAlgn="base">
                        <a:buFont typeface="Arial" panose="020B0604020202020204" pitchFamily="34" charset="0"/>
                        <a:buChar char="•"/>
                      </a:pPr>
                      <a:r>
                        <a:rPr lang="en-GB" sz="700"/>
                        <a:t>Identify the different types of teeth in humans and their simple functions. </a:t>
                      </a:r>
                    </a:p>
                    <a:p>
                      <a:pPr marL="171450" indent="-171450" algn="l" rtl="0" fontAlgn="base">
                        <a:buFont typeface="Arial" panose="020B0604020202020204" pitchFamily="34" charset="0"/>
                        <a:buChar char="•"/>
                      </a:pPr>
                      <a:r>
                        <a:rPr lang="en-GB" sz="700"/>
                        <a:t>Construct and interpret a variety of food chains, identifying producers, predators and prey</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Describe the changes as humans develop to old age. </a:t>
                      </a:r>
                    </a:p>
                    <a:p>
                      <a:pPr marL="171450" indent="-171450" algn="l" rtl="0" fontAlgn="base">
                        <a:buFont typeface="Arial" panose="020B0604020202020204" pitchFamily="34" charset="0"/>
                        <a:buChar char="•"/>
                      </a:pPr>
                      <a:r>
                        <a:rPr lang="en-GB" sz="700">
                          <a:solidFill>
                            <a:srgbClr val="FF0000"/>
                          </a:solidFill>
                        </a:rPr>
                        <a:t>Describe the differences in the life cycles of a mammal, an amphibian, an insect and a bird. (Y5 - Living things and their habitats) </a:t>
                      </a:r>
                    </a:p>
                    <a:p>
                      <a:pPr marL="171450" indent="-171450" algn="l" rtl="0" fontAlgn="base">
                        <a:buFont typeface="Arial" panose="020B0604020202020204" pitchFamily="34" charset="0"/>
                        <a:buChar char="•"/>
                      </a:pPr>
                      <a:r>
                        <a:rPr lang="en-GB" sz="700">
                          <a:solidFill>
                            <a:srgbClr val="FF0000"/>
                          </a:solidFill>
                        </a:rPr>
                        <a:t>Describe the life process of reproduction in some plants and animals. (Y5 - Living things and their habitats)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Identify and name the main parts of the human circulatory system, and describe the functions of the heart, blood vessels and blood. </a:t>
                      </a:r>
                    </a:p>
                    <a:p>
                      <a:pPr marL="171450" indent="-171450" algn="l" rtl="0" fontAlgn="base">
                        <a:buFont typeface="Arial" panose="020B0604020202020204" pitchFamily="34" charset="0"/>
                        <a:buChar char="•"/>
                      </a:pPr>
                      <a:r>
                        <a:rPr lang="en-GB" sz="700"/>
                        <a:t>Recognise the impact of diet, exercise, drugs and lifestyle on the way their bodies function. </a:t>
                      </a:r>
                    </a:p>
                    <a:p>
                      <a:pPr marL="171450" indent="-171450" algn="l" rtl="0" fontAlgn="base">
                        <a:buFont typeface="Arial" panose="020B0604020202020204" pitchFamily="34" charset="0"/>
                        <a:buChar char="•"/>
                      </a:pPr>
                      <a:r>
                        <a:rPr lang="en-GB" sz="700"/>
                        <a:t>Describe the ways in which nutrients and water are transported within animals, including humans. </a:t>
                      </a:r>
                    </a:p>
                    <a:p>
                      <a:pPr marL="171450" indent="-171450" algn="l" rtl="0" fontAlgn="base">
                        <a:buFont typeface="Arial" panose="020B0604020202020204" pitchFamily="34" charset="0"/>
                        <a:buChar char="•"/>
                      </a:pPr>
                      <a:r>
                        <a:rPr lang="en-GB" sz="700">
                          <a:solidFill>
                            <a:srgbClr val="FF0000"/>
                          </a:solidFill>
                        </a:rPr>
                        <a:t>Describe how living things are classified into broad groups according to common observable characteristics and based on similarities and differences, including micro-organisms, plants and animals. (Y6 - Living things and their habitats) </a:t>
                      </a:r>
                    </a:p>
                    <a:p>
                      <a:pPr marL="171450" indent="-171450" algn="l" rtl="0" fontAlgn="base">
                        <a:buFont typeface="Arial" panose="020B0604020202020204" pitchFamily="34" charset="0"/>
                        <a:buChar char="•"/>
                      </a:pPr>
                      <a:r>
                        <a:rPr lang="en-GB" sz="700">
                          <a:solidFill>
                            <a:srgbClr val="FF0000"/>
                          </a:solidFill>
                        </a:rPr>
                        <a:t>Give reasons for classifying plants and animals based on specific characteristics. (Y6 - Living things and their habitats) </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8919479"/>
                  </a:ext>
                </a:extLst>
              </a:tr>
              <a:tr h="363278">
                <a:tc>
                  <a:txBody>
                    <a:bodyPr/>
                    <a:lstStyle/>
                    <a:p>
                      <a:pPr lvl="0">
                        <a:buNone/>
                      </a:pPr>
                      <a:r>
                        <a:rPr lang="en-GB" sz="900" b="1">
                          <a:effectLst/>
                          <a:latin typeface="Calibri"/>
                        </a:rPr>
                        <a:t>Tier 3 Vocabulary</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solidFill>
                            <a:schemeClr val="tx1"/>
                          </a:solidFill>
                        </a:rPr>
                        <a:t>Wild animals, pets, body, head, next, arms, legs, knees, face, ears, eyes, nose, hair, mouth, teeth, tongue, feet, tail, wing, claw, fin, scales, feathers, fur, beak, senses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solidFill>
                            <a:schemeClr val="tx1"/>
                          </a:solidFill>
                          <a:effectLst/>
                          <a:latin typeface="Calibri"/>
                        </a:rPr>
                        <a:t>Offspring, babies, young, grow, change, adults, older/younger, baby/toddler/child/teenager, basic needs, water, food air, breathing, survival, exercise, food types, fruit and vegetables, bread, rice, potato, pasta, milk, dairy, meat, fish, eggs, beans, hygiene, medicine, drugs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solidFill>
                            <a:schemeClr val="tx1"/>
                          </a:solidFill>
                        </a:rPr>
                        <a:t>Nutrition, nutrients, food types, fruit and vegetable, carbohydrates, protein, vitamins and minerals, fat, fibre, water, balanced diet, skeleton, muscles, support, protection, movement, skull, ribs, spine/vertebra, joints, sockets, bones, tendons.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solidFill>
                            <a:schemeClr val="tx1"/>
                          </a:solidFill>
                          <a:effectLst/>
                          <a:latin typeface="Calibri"/>
                        </a:rPr>
                        <a:t>Digestive system, mouth, teeth, canines, incisor, molar, pre-molar, saliva, tongue, rip, tear, chew, grind, cut, oesophagus, stomach, small intestine, large intestine, rectum, anus, carnivore, herbivore, omnivore, producer, consumer, predator, prey, food chain.</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gridSpan="2">
                  <a:txBody>
                    <a:bodyPr/>
                    <a:lstStyle/>
                    <a:p>
                      <a:pPr marL="171450" lvl="0" indent="-171450" algn="l">
                        <a:buFont typeface="Arial"/>
                        <a:buChar char="•"/>
                      </a:pPr>
                      <a:r>
                        <a:rPr lang="en-GB" sz="700">
                          <a:solidFill>
                            <a:schemeClr val="tx1"/>
                          </a:solidFill>
                          <a:effectLst/>
                          <a:latin typeface="Calibri"/>
                        </a:rPr>
                        <a:t>Life cycle, reproduction, sexual, asexual, germination, pollination, seed, formation, seed dispersal, pollen, stamen, stigma, plantlets, mammal, amphibian, insect, bird, fish, reptile, eggs, live young.</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hMerge="1">
                  <a:txBody>
                    <a:bodyPr/>
                    <a:lstStyle/>
                    <a:p>
                      <a:endParaRPr lang="en-US"/>
                    </a:p>
                  </a:txBody>
                  <a:tcPr>
                    <a:lnL w="13648">
                      <a:solidFill>
                        <a:srgbClr val="000000"/>
                      </a:solidFill>
                    </a:lnL>
                    <a:lnR w="13648">
                      <a:solidFill>
                        <a:srgbClr val="000000"/>
                      </a:solidFill>
                    </a:lnR>
                    <a:lnT w="13648">
                      <a:solidFill>
                        <a:srgbClr val="000000"/>
                      </a:solidFill>
                    </a:lnT>
                    <a:lnB w="13648">
                      <a:solidFill>
                        <a:srgbClr val="000000"/>
                      </a:solidFill>
                    </a:lnB>
                    <a:solidFill>
                      <a:schemeClr val="bg1"/>
                    </a:solidFill>
                  </a:tcPr>
                </a:tc>
                <a:extLst>
                  <a:ext uri="{0D108BD9-81ED-4DB2-BD59-A6C34878D82A}">
                    <a16:rowId xmlns:a16="http://schemas.microsoft.com/office/drawing/2014/main" val="2539656230"/>
                  </a:ext>
                </a:extLst>
              </a:tr>
              <a:tr h="363279">
                <a:tc>
                  <a:txBody>
                    <a:bodyPr/>
                    <a:lstStyle/>
                    <a:p>
                      <a:pPr rtl="0" fontAlgn="auto"/>
                      <a:r>
                        <a:rPr lang="en-GB" sz="1200" b="1">
                          <a:effectLst/>
                          <a:latin typeface="Calibri"/>
                        </a:rPr>
                        <a:t>Evolution and inheritance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panose="020B0604020202020204" pitchFamily="34" charset="0"/>
                        <a:buNone/>
                      </a:pPr>
                      <a:r>
                        <a:rPr lang="en-GB" sz="700"/>
                        <a:t>FS1</a:t>
                      </a:r>
                    </a:p>
                    <a:p>
                      <a:pPr marL="171450" lvl="0" indent="-171450" algn="l">
                        <a:buFont typeface="Arial" panose="020B0604020202020204" pitchFamily="34" charset="0"/>
                        <a:buChar char="•"/>
                      </a:pPr>
                      <a:r>
                        <a:rPr lang="en-GB" sz="700"/>
                        <a:t>Begin to understand the need to respect and care for the natural environment and all living things. (Nursery – Living things and their habitats)</a:t>
                      </a:r>
                    </a:p>
                    <a:p>
                      <a:pPr marL="0" lvl="0" indent="0" algn="l">
                        <a:buFont typeface="Arial" panose="020B0604020202020204" pitchFamily="34" charset="0"/>
                        <a:buNone/>
                      </a:pPr>
                      <a:r>
                        <a:rPr lang="en-GB" sz="700"/>
                        <a:t>FS2</a:t>
                      </a:r>
                    </a:p>
                    <a:p>
                      <a:pPr marL="171450" lvl="0" indent="-171450" algn="l">
                        <a:buFont typeface="Arial" panose="020B0604020202020204" pitchFamily="34" charset="0"/>
                        <a:buChar char="•"/>
                      </a:pPr>
                      <a:r>
                        <a:rPr lang="en-GB" sz="700"/>
                        <a:t> Recognise some environments that are different to the one in which they live. (Reception – Living things and their habitats)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Identify that most living things live in habitats to which they are suited and describe how different habitats provide for the basic needs of different kinds of animals and plants, and how they depend on each other. (Y2 - Living things and their habitats) </a:t>
                      </a:r>
                    </a:p>
                    <a:p>
                      <a:pPr marL="171450" indent="-171450" algn="l" rtl="0" fontAlgn="base">
                        <a:buFont typeface="Arial" panose="020B0604020202020204" pitchFamily="34" charset="0"/>
                        <a:buChar char="•"/>
                      </a:pPr>
                      <a:r>
                        <a:rPr lang="en-GB" sz="700"/>
                        <a:t>Notice that animals, including humans, have offspring which grow into adults. (Y2 - Animals, including humans)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Describe in simple terms how fossils are formed when things that have lived are trapped within rock. (Y3 - Rocks) </a:t>
                      </a:r>
                    </a:p>
                    <a:p>
                      <a:pPr marL="171450" indent="-171450" algn="l" rtl="0" fontAlgn="base">
                        <a:buFont typeface="Arial" panose="020B0604020202020204" pitchFamily="34" charset="0"/>
                        <a:buChar char="•"/>
                      </a:pPr>
                      <a:r>
                        <a:rPr lang="en-GB" sz="700"/>
                        <a:t>Explore the part that flowers play in the life cycle of flowering plants, including pollination, seed formation and seed dispersal. (Y3 - Plants)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Recognise that environments can change and that this can sometimes pose dangers to living things. (Y4 - Living things and their habitats) </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Describe the life process of reproduction in some plants and animals. (Living things and their habitats - Y5) </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Recognise that living things have changed over time and that fossils provide information about living things that inhabited the Earth millions of years ago.</a:t>
                      </a:r>
                    </a:p>
                    <a:p>
                      <a:pPr marL="171450" indent="-171450" algn="l" rtl="0" fontAlgn="base">
                        <a:buFont typeface="Arial" panose="020B0604020202020204" pitchFamily="34" charset="0"/>
                        <a:buChar char="•"/>
                      </a:pPr>
                      <a:r>
                        <a:rPr lang="en-GB" sz="700"/>
                        <a:t>Recognise that living things produce offspring of the same kind, but normally offspring vary and are not identical to their parents. </a:t>
                      </a:r>
                    </a:p>
                    <a:p>
                      <a:pPr marL="171450" indent="-171450" algn="l" rtl="0" fontAlgn="base">
                        <a:buFont typeface="Arial" panose="020B0604020202020204" pitchFamily="34" charset="0"/>
                        <a:buChar char="•"/>
                      </a:pPr>
                      <a:r>
                        <a:rPr lang="en-GB" sz="700"/>
                        <a:t>Identify how animals and plants are adapted to suit their environment in different ways and that adaptation may lead to evolution.</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8123165"/>
                  </a:ext>
                </a:extLst>
              </a:tr>
              <a:tr h="363278">
                <a:tc>
                  <a:txBody>
                    <a:bodyPr/>
                    <a:lstStyle/>
                    <a:p>
                      <a:pPr lvl="0">
                        <a:buNone/>
                      </a:pPr>
                      <a:r>
                        <a:rPr lang="en-GB" sz="900" b="1">
                          <a:effectLst/>
                          <a:latin typeface="Calibri"/>
                        </a:rPr>
                        <a:t>Tier 3 Vocabulary</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t>Evolution, suited/suitable, environment, suited, adapted/adaptable, offspring, character, vary/variation, inheritance, fossils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3774726365"/>
                  </a:ext>
                </a:extLst>
              </a:tr>
            </a:tbl>
          </a:graphicData>
        </a:graphic>
      </p:graphicFrame>
    </p:spTree>
    <p:extLst>
      <p:ext uri="{BB962C8B-B14F-4D97-AF65-F5344CB8AC3E}">
        <p14:creationId xmlns:p14="http://schemas.microsoft.com/office/powerpoint/2010/main" val="953869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1651487815"/>
              </p:ext>
            </p:extLst>
          </p:nvPr>
        </p:nvGraphicFramePr>
        <p:xfrm>
          <a:off x="114300" y="508000"/>
          <a:ext cx="11986857" cy="5519290"/>
        </p:xfrm>
        <a:graphic>
          <a:graphicData uri="http://schemas.openxmlformats.org/drawingml/2006/table">
            <a:tbl>
              <a:tblPr firstRow="1" bandRow="1">
                <a:tableStyleId>{5C22544A-7EE6-4342-B048-85BDC9FD1C3A}</a:tableStyleId>
              </a:tblPr>
              <a:tblGrid>
                <a:gridCol w="1080300">
                  <a:extLst>
                    <a:ext uri="{9D8B030D-6E8A-4147-A177-3AD203B41FA5}">
                      <a16:colId xmlns:a16="http://schemas.microsoft.com/office/drawing/2014/main" val="2172280651"/>
                    </a:ext>
                  </a:extLst>
                </a:gridCol>
                <a:gridCol w="1438181">
                  <a:extLst>
                    <a:ext uri="{9D8B030D-6E8A-4147-A177-3AD203B41FA5}">
                      <a16:colId xmlns:a16="http://schemas.microsoft.com/office/drawing/2014/main" val="88306828"/>
                    </a:ext>
                  </a:extLst>
                </a:gridCol>
                <a:gridCol w="1983441">
                  <a:extLst>
                    <a:ext uri="{9D8B030D-6E8A-4147-A177-3AD203B41FA5}">
                      <a16:colId xmlns:a16="http://schemas.microsoft.com/office/drawing/2014/main" val="806856243"/>
                    </a:ext>
                  </a:extLst>
                </a:gridCol>
                <a:gridCol w="1168128">
                  <a:extLst>
                    <a:ext uri="{9D8B030D-6E8A-4147-A177-3AD203B41FA5}">
                      <a16:colId xmlns:a16="http://schemas.microsoft.com/office/drawing/2014/main" val="1469464428"/>
                    </a:ext>
                  </a:extLst>
                </a:gridCol>
                <a:gridCol w="1509201">
                  <a:extLst>
                    <a:ext uri="{9D8B030D-6E8A-4147-A177-3AD203B41FA5}">
                      <a16:colId xmlns:a16="http://schemas.microsoft.com/office/drawing/2014/main" val="137780043"/>
                    </a:ext>
                  </a:extLst>
                </a:gridCol>
                <a:gridCol w="1482570">
                  <a:extLst>
                    <a:ext uri="{9D8B030D-6E8A-4147-A177-3AD203B41FA5}">
                      <a16:colId xmlns:a16="http://schemas.microsoft.com/office/drawing/2014/main" val="909841118"/>
                    </a:ext>
                  </a:extLst>
                </a:gridCol>
                <a:gridCol w="2689411">
                  <a:extLst>
                    <a:ext uri="{9D8B030D-6E8A-4147-A177-3AD203B41FA5}">
                      <a16:colId xmlns:a16="http://schemas.microsoft.com/office/drawing/2014/main" val="3614703373"/>
                    </a:ext>
                  </a:extLst>
                </a:gridCol>
                <a:gridCol w="635625">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Disciplinary Knowledge</a:t>
                      </a:r>
                      <a:endParaRPr lang="en-GB">
                        <a:solidFill>
                          <a:schemeClr val="bg1"/>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63279">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63279">
                <a:tc>
                  <a:txBody>
                    <a:bodyPr/>
                    <a:lstStyle/>
                    <a:p>
                      <a:pPr rtl="0" fontAlgn="auto"/>
                      <a:r>
                        <a:rPr lang="en-GB" sz="1100" b="1">
                          <a:effectLst/>
                          <a:latin typeface="Calibri"/>
                        </a:rPr>
                        <a:t>Seasonal changes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a:buNone/>
                      </a:pPr>
                      <a:r>
                        <a:rPr lang="en-US" sz="600"/>
                        <a:t>FS1</a:t>
                      </a:r>
                    </a:p>
                    <a:p>
                      <a:pPr marL="171450" lvl="0" indent="-171450" algn="l">
                        <a:buFont typeface="Arial" panose="020B0604020202020204" pitchFamily="34" charset="0"/>
                        <a:buChar char="•"/>
                      </a:pPr>
                      <a:r>
                        <a:rPr lang="en-GB" sz="600">
                          <a:solidFill>
                            <a:srgbClr val="FF0000"/>
                          </a:solidFill>
                        </a:rPr>
                        <a:t>Understand the key features of the life cycle of a plant and an animal. (Nursery – Plants &amp; Animals, excluding humans)</a:t>
                      </a:r>
                    </a:p>
                    <a:p>
                      <a:pPr marL="0" lvl="0" indent="0" algn="l">
                        <a:buFont typeface="Arial"/>
                        <a:buNone/>
                      </a:pPr>
                      <a:r>
                        <a:rPr lang="en-GB" sz="600"/>
                        <a:t>FS2</a:t>
                      </a:r>
                    </a:p>
                    <a:p>
                      <a:pPr marL="171450" lvl="0" indent="-171450" algn="l">
                        <a:buFont typeface="Arial" panose="020B0604020202020204" pitchFamily="34" charset="0"/>
                        <a:buChar char="•"/>
                      </a:pPr>
                      <a:r>
                        <a:rPr lang="en-GB" sz="600"/>
                        <a:t>Explore the natural world around them. </a:t>
                      </a:r>
                    </a:p>
                    <a:p>
                      <a:pPr marL="171450" lvl="0" indent="-171450" algn="l">
                        <a:buFont typeface="Arial" panose="020B0604020202020204" pitchFamily="34" charset="0"/>
                        <a:buChar char="•"/>
                      </a:pPr>
                      <a:r>
                        <a:rPr lang="en-GB" sz="600"/>
                        <a:t>Describe what they see, hear and feel whilst outside. </a:t>
                      </a:r>
                    </a:p>
                    <a:p>
                      <a:pPr marL="171450" lvl="0" indent="-171450" algn="l">
                        <a:buFont typeface="Arial" panose="020B0604020202020204" pitchFamily="34" charset="0"/>
                        <a:buChar char="•"/>
                      </a:pPr>
                      <a:r>
                        <a:rPr lang="en-GB" sz="600"/>
                        <a:t>Understand the effect of changing seasons on the natural world around them</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t>Observe changes across the four seasons. • Observe and describe weather associated with the seasons and how day length varies</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6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solidFill>
                            <a:srgbClr val="FF0000"/>
                          </a:solidFill>
                        </a:rPr>
                        <a:t>Recognise that light from the sun can be dangerous and that there are ways to protect their eyes. (Y3 - Light)</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6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solidFill>
                            <a:srgbClr val="FF0000"/>
                          </a:solidFill>
                        </a:rPr>
                        <a:t>Use the idea of the Earth’s rotation to explain day and night and the apparent movement of the Sun across the sky. (Y5 - Earth and space)</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8919479"/>
                  </a:ext>
                </a:extLst>
              </a:tr>
              <a:tr h="363278">
                <a:tc>
                  <a:txBody>
                    <a:bodyPr/>
                    <a:lstStyle/>
                    <a:p>
                      <a:pPr lvl="0">
                        <a:buNone/>
                      </a:pPr>
                      <a:r>
                        <a:rPr lang="en-GB" sz="800" b="1">
                          <a:effectLst/>
                          <a:latin typeface="Calibri"/>
                        </a:rPr>
                        <a:t>Tier 3 Vocabulary</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6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600"/>
                        <a:t>Season, spring, summer, autumn, winter, weather, hot/warm, cool/cold, sun/sunny, cloud/cloudy, wind/windy, rain/rainy, snow/snowing, hail/hailing, sleet, frost, fog/mist, ice/icy, rainbow, thunder, lightning, storm, light/dark, day/night</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6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6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600">
                        <a:solidFill>
                          <a:schemeClr val="tx1"/>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6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1952271999"/>
                  </a:ext>
                </a:extLst>
              </a:tr>
              <a:tr h="363279">
                <a:tc>
                  <a:txBody>
                    <a:bodyPr/>
                    <a:lstStyle/>
                    <a:p>
                      <a:pPr rtl="0" fontAlgn="auto"/>
                      <a:r>
                        <a:rPr lang="en-GB" sz="1100" b="1">
                          <a:effectLst/>
                          <a:latin typeface="Calibri"/>
                        </a:rPr>
                        <a:t>Materials </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panose="020B0604020202020204" pitchFamily="34" charset="0"/>
                        <a:buNone/>
                      </a:pPr>
                      <a:r>
                        <a:rPr lang="en-GB" sz="600"/>
                        <a:t>FS1</a:t>
                      </a:r>
                    </a:p>
                    <a:p>
                      <a:pPr marL="171450" lvl="0" indent="-171450" algn="l">
                        <a:buFont typeface="Arial" panose="020B0604020202020204" pitchFamily="34" charset="0"/>
                        <a:buChar char="•"/>
                      </a:pPr>
                      <a:r>
                        <a:rPr lang="en-GB" sz="600"/>
                        <a:t>Use all their senses in hands-on exploration of natural materials. </a:t>
                      </a:r>
                    </a:p>
                    <a:p>
                      <a:pPr marL="171450" lvl="0" indent="-171450" algn="l">
                        <a:buFont typeface="Arial" panose="020B0604020202020204" pitchFamily="34" charset="0"/>
                        <a:buChar char="•"/>
                      </a:pPr>
                      <a:r>
                        <a:rPr lang="en-GB" sz="600"/>
                        <a:t>Explore collections of materials with similar and/or different properties. </a:t>
                      </a:r>
                    </a:p>
                    <a:p>
                      <a:pPr marL="171450" lvl="0" indent="-171450" algn="l">
                        <a:buFont typeface="Arial" panose="020B0604020202020204" pitchFamily="34" charset="0"/>
                        <a:buChar char="•"/>
                      </a:pPr>
                      <a:r>
                        <a:rPr lang="en-GB" sz="600"/>
                        <a:t>Talk about the differences between materials and changes they notice.</a:t>
                      </a:r>
                    </a:p>
                    <a:p>
                      <a:pPr marL="0" lvl="0" indent="0" algn="l">
                        <a:buFont typeface="Arial" panose="020B0604020202020204" pitchFamily="34" charset="0"/>
                        <a:buNone/>
                      </a:pPr>
                      <a:r>
                        <a:rPr lang="en-GB" sz="600"/>
                        <a:t>FS2</a:t>
                      </a:r>
                    </a:p>
                    <a:p>
                      <a:pPr marL="171450" lvl="0" indent="-171450" algn="l">
                        <a:buFont typeface="Arial" panose="020B0604020202020204" pitchFamily="34" charset="0"/>
                        <a:buChar char="•"/>
                      </a:pPr>
                      <a:r>
                        <a:rPr lang="en-GB" sz="600"/>
                        <a:t>Explore the natural world around them. </a:t>
                      </a:r>
                    </a:p>
                    <a:p>
                      <a:pPr marL="171450" lvl="0" indent="-171450" algn="l">
                        <a:buFont typeface="Arial" panose="020B0604020202020204" pitchFamily="34" charset="0"/>
                        <a:buChar char="•"/>
                      </a:pPr>
                      <a:r>
                        <a:rPr lang="en-GB" sz="600"/>
                        <a:t>Describe what they see, hear and feel whilst outside.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t>Distinguish between an object and the material from which it is made. </a:t>
                      </a:r>
                    </a:p>
                    <a:p>
                      <a:pPr marL="171450" indent="-171450" algn="l" rtl="0" fontAlgn="base">
                        <a:buFont typeface="Arial" panose="020B0604020202020204" pitchFamily="34" charset="0"/>
                        <a:buChar char="•"/>
                      </a:pPr>
                      <a:r>
                        <a:rPr lang="en-GB" sz="600"/>
                        <a:t>Identify and name a variety of everyday materials, including wood, plastic, glass, metal, water, and rock. </a:t>
                      </a:r>
                    </a:p>
                    <a:p>
                      <a:pPr marL="171450" indent="-171450" algn="l" rtl="0" fontAlgn="base">
                        <a:buFont typeface="Arial" panose="020B0604020202020204" pitchFamily="34" charset="0"/>
                        <a:buChar char="•"/>
                      </a:pPr>
                      <a:r>
                        <a:rPr lang="en-GB" sz="600"/>
                        <a:t>Describe the simple physical properties of a variety of everyday materials. </a:t>
                      </a:r>
                    </a:p>
                    <a:p>
                      <a:pPr marL="171450" indent="-171450" algn="l" rtl="0" fontAlgn="base">
                        <a:buFont typeface="Arial" panose="020B0604020202020204" pitchFamily="34" charset="0"/>
                        <a:buChar char="•"/>
                      </a:pPr>
                      <a:r>
                        <a:rPr lang="en-GB" sz="600"/>
                        <a:t>Compare and group together a variety of everyday materials on the basis of their simple physical properties.</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t>Identify and compare the suitability of a variety of everyday materials, including wood, metal, plastic, glass, brick, rock, paper and cardboard for particular uses. </a:t>
                      </a:r>
                    </a:p>
                    <a:p>
                      <a:pPr marL="171450" indent="-171450" algn="l" rtl="0" fontAlgn="base">
                        <a:buFont typeface="Arial" panose="020B0604020202020204" pitchFamily="34" charset="0"/>
                        <a:buChar char="•"/>
                      </a:pPr>
                      <a:r>
                        <a:rPr lang="en-GB" sz="600"/>
                        <a:t>Find out how the shapes of solid objects made from some materials can be changed by squashing, bending, twisting and stretching</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solidFill>
                            <a:srgbClr val="FF0000"/>
                          </a:solidFill>
                        </a:rPr>
                        <a:t>Compare and group together different kinds of rocks on the basis of their appearance and simple physical properties. (Y3 - Rocks)  </a:t>
                      </a:r>
                    </a:p>
                    <a:p>
                      <a:pPr marL="171450" indent="-171450" algn="l" rtl="0" fontAlgn="base">
                        <a:buFont typeface="Arial" panose="020B0604020202020204" pitchFamily="34" charset="0"/>
                        <a:buChar char="•"/>
                      </a:pPr>
                      <a:r>
                        <a:rPr lang="en-GB" sz="600">
                          <a:solidFill>
                            <a:srgbClr val="FF0000"/>
                          </a:solidFill>
                        </a:rPr>
                        <a:t>Describe in simple terms how fossils are formed when things that have lived are trapped within rock. (Y3 - Rocks) </a:t>
                      </a:r>
                    </a:p>
                    <a:p>
                      <a:pPr marL="171450" indent="-171450" algn="l" rtl="0" fontAlgn="base">
                        <a:buFont typeface="Arial" panose="020B0604020202020204" pitchFamily="34" charset="0"/>
                        <a:buChar char="•"/>
                      </a:pPr>
                      <a:r>
                        <a:rPr lang="en-GB" sz="600">
                          <a:solidFill>
                            <a:srgbClr val="FF0000"/>
                          </a:solidFill>
                        </a:rPr>
                        <a:t>Compare and group together a variety of everyday materials on the basis of whether they are attracted to a magnet, and identify some magnetic materials. (Y3 - Forces and magnets) </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t>Compare and group materials together, according to whether they are solids, liquids or gases. </a:t>
                      </a:r>
                    </a:p>
                    <a:p>
                      <a:pPr marL="171450" indent="-171450" algn="l" rtl="0" fontAlgn="base">
                        <a:buFont typeface="Arial" panose="020B0604020202020204" pitchFamily="34" charset="0"/>
                        <a:buChar char="•"/>
                      </a:pPr>
                      <a:r>
                        <a:rPr lang="en-GB" sz="600"/>
                        <a:t>Observe that some materials change state when they are heated or cooled, and measure or research the temperature at which this happens in degrees Celsius (°C). </a:t>
                      </a:r>
                    </a:p>
                    <a:p>
                      <a:pPr marL="171450" indent="-171450" algn="l" rtl="0" fontAlgn="base">
                        <a:buFont typeface="Arial" panose="020B0604020202020204" pitchFamily="34" charset="0"/>
                        <a:buChar char="•"/>
                      </a:pPr>
                      <a:r>
                        <a:rPr lang="en-GB" sz="600"/>
                        <a:t>Identify the part played by evaporation and condensation in the water cycle and associate the rate of evaporation with temperature. </a:t>
                      </a:r>
                    </a:p>
                    <a:p>
                      <a:pPr marL="171450" indent="-171450" algn="l" rtl="0" fontAlgn="base">
                        <a:buFont typeface="Arial" panose="020B0604020202020204" pitchFamily="34" charset="0"/>
                        <a:buChar char="•"/>
                      </a:pPr>
                      <a:r>
                        <a:rPr lang="en-GB" sz="600"/>
                        <a:t>Recognise some common conductors and insulators, and associate metals with being good conductors. (Y4 - Electricity)</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600"/>
                        <a:t>Compare and group together everyday materials on the basis of their properties, including their hardness, solubility, transparency, conductivity (electrical and thermal), and response to magnets. </a:t>
                      </a:r>
                    </a:p>
                    <a:p>
                      <a:pPr marL="171450" indent="-171450" algn="l" rtl="0" fontAlgn="base">
                        <a:buFont typeface="Arial" panose="020B0604020202020204" pitchFamily="34" charset="0"/>
                        <a:buChar char="•"/>
                      </a:pPr>
                      <a:r>
                        <a:rPr lang="en-GB" sz="600"/>
                        <a:t>Know that some materials will dissolve in liquid to form a solution, and describe how to recover a substance from a solution. </a:t>
                      </a:r>
                    </a:p>
                    <a:p>
                      <a:pPr marL="171450" indent="-171450" algn="l" rtl="0" fontAlgn="base">
                        <a:buFont typeface="Arial" panose="020B0604020202020204" pitchFamily="34" charset="0"/>
                        <a:buChar char="•"/>
                      </a:pPr>
                      <a:r>
                        <a:rPr lang="en-GB" sz="600"/>
                        <a:t>Use knowledge of solids, liquids and gases to decide how mixtures might be separated, including through filtering, sieving and evaporating. </a:t>
                      </a:r>
                    </a:p>
                    <a:p>
                      <a:pPr marL="171450" indent="-171450" algn="l" rtl="0" fontAlgn="base">
                        <a:buFont typeface="Arial" panose="020B0604020202020204" pitchFamily="34" charset="0"/>
                        <a:buChar char="•"/>
                      </a:pPr>
                      <a:r>
                        <a:rPr lang="en-GB" sz="600"/>
                        <a:t>Give reasons, based on evidence from comparative and fair tests, for the particular uses of everyday materials, including metals, wood and plastic. </a:t>
                      </a:r>
                    </a:p>
                    <a:p>
                      <a:pPr marL="171450" indent="-171450" algn="l" rtl="0" fontAlgn="base">
                        <a:buFont typeface="Arial" panose="020B0604020202020204" pitchFamily="34" charset="0"/>
                        <a:buChar char="•"/>
                      </a:pPr>
                      <a:r>
                        <a:rPr lang="en-GB" sz="600"/>
                        <a:t>Demonstrate that dissolving, mixing and changes of state are reversible changes. </a:t>
                      </a:r>
                    </a:p>
                    <a:p>
                      <a:pPr marL="171450" indent="-171450" algn="l" rtl="0" fontAlgn="base">
                        <a:buFont typeface="Arial" panose="020B0604020202020204" pitchFamily="34" charset="0"/>
                        <a:buChar char="•"/>
                      </a:pPr>
                      <a:r>
                        <a:rPr lang="en-GB" sz="600"/>
                        <a:t>Explain that some changes result in the formation of new materials, and that this kind of change is not usually reversible, including changes associated with burning and the action of acid on bicarbonate of soda.</a:t>
                      </a:r>
                      <a:endParaRPr lang="en-GB" sz="6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8123165"/>
                  </a:ext>
                </a:extLst>
              </a:tr>
              <a:tr h="363278">
                <a:tc>
                  <a:txBody>
                    <a:bodyPr/>
                    <a:lstStyle/>
                    <a:p>
                      <a:pPr lvl="0" algn="l">
                        <a:lnSpc>
                          <a:spcPct val="100000"/>
                        </a:lnSpc>
                        <a:spcBef>
                          <a:spcPts val="0"/>
                        </a:spcBef>
                        <a:spcAft>
                          <a:spcPts val="0"/>
                        </a:spcAft>
                        <a:buNone/>
                      </a:pPr>
                      <a:r>
                        <a:rPr lang="en-GB" sz="800" b="1" i="0" u="none" strike="noStrike" noProof="0">
                          <a:solidFill>
                            <a:srgbClr val="000000"/>
                          </a:solidFill>
                          <a:effectLst/>
                          <a:latin typeface="Calibri"/>
                        </a:rPr>
                        <a:t>Tier 3 Vocabulary</a:t>
                      </a:r>
                      <a:endParaRPr lang="en-GB" sz="800" b="0" i="0" u="none" strike="noStrike" noProof="0">
                        <a:solidFill>
                          <a:srgbClr val="000000"/>
                        </a:solidFill>
                        <a:effectLst/>
                        <a:latin typeface="Calibri"/>
                      </a:endParaRPr>
                    </a:p>
                    <a:p>
                      <a:pPr lvl="0">
                        <a:buNone/>
                      </a:pPr>
                      <a:endParaRPr lang="en-GB" sz="1100" b="1">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6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600"/>
                        <a:t>Object, materials, wood, plastic, glass, water, rock, brick, paper, fabrics, elastic, foil, card, cardboard, rubber, wool, clay, hard, soft, stretchy, stiff, bendy/floppy, waterproof, absorbent, breaks/tears, rough, smooth, shiny, dull, see through, not see through</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600"/>
                        <a:t>Suitable/unsuitable, use/useful, object, material, property, hard, soft, stretchy, rigid, flexible, waterproof, absorbent, strong/weak, rough, smooth, reflective, non-reflective, transparent, opaque, translucent, shape, changed, push, pull, twist, squash, bend, stretch, pinch, poke, roll, squeeze</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6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6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600"/>
                        <a:t>Hard, soft, stretchy, rigid, flexible, waterproof, absorbent, strong/weak, rough, smooth, reflective, non-reflective, transparent, opaque, translucent, solubility, electrical, conductivity, thermal conductivity, melting, stages of matter, solid, liquid, gas, change state, dissolve, solution, soluble, insoluble, condensing, reversible changes, new materials, non-reversible changes, burning, gas given off, rusting, solute, solvent, particle, mix//mixture, filtering, sieving, evaporating, residue</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3136670338"/>
                  </a:ext>
                </a:extLst>
              </a:tr>
            </a:tbl>
          </a:graphicData>
        </a:graphic>
      </p:graphicFrame>
    </p:spTree>
    <p:extLst>
      <p:ext uri="{BB962C8B-B14F-4D97-AF65-F5344CB8AC3E}">
        <p14:creationId xmlns:p14="http://schemas.microsoft.com/office/powerpoint/2010/main" val="1993273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3380299212"/>
              </p:ext>
            </p:extLst>
          </p:nvPr>
        </p:nvGraphicFramePr>
        <p:xfrm>
          <a:off x="134805" y="508804"/>
          <a:ext cx="11970238" cy="5808850"/>
        </p:xfrm>
        <a:graphic>
          <a:graphicData uri="http://schemas.openxmlformats.org/drawingml/2006/table">
            <a:tbl>
              <a:tblPr firstRow="1" bandRow="1">
                <a:tableStyleId>{5C22544A-7EE6-4342-B048-85BDC9FD1C3A}</a:tableStyleId>
              </a:tblPr>
              <a:tblGrid>
                <a:gridCol w="1063680">
                  <a:extLst>
                    <a:ext uri="{9D8B030D-6E8A-4147-A177-3AD203B41FA5}">
                      <a16:colId xmlns:a16="http://schemas.microsoft.com/office/drawing/2014/main" val="2172280651"/>
                    </a:ext>
                  </a:extLst>
                </a:gridCol>
                <a:gridCol w="1438181">
                  <a:extLst>
                    <a:ext uri="{9D8B030D-6E8A-4147-A177-3AD203B41FA5}">
                      <a16:colId xmlns:a16="http://schemas.microsoft.com/office/drawing/2014/main" val="88306828"/>
                    </a:ext>
                  </a:extLst>
                </a:gridCol>
                <a:gridCol w="1580222">
                  <a:extLst>
                    <a:ext uri="{9D8B030D-6E8A-4147-A177-3AD203B41FA5}">
                      <a16:colId xmlns:a16="http://schemas.microsoft.com/office/drawing/2014/main" val="806856243"/>
                    </a:ext>
                  </a:extLst>
                </a:gridCol>
                <a:gridCol w="1154204">
                  <a:extLst>
                    <a:ext uri="{9D8B030D-6E8A-4147-A177-3AD203B41FA5}">
                      <a16:colId xmlns:a16="http://schemas.microsoft.com/office/drawing/2014/main" val="1469464428"/>
                    </a:ext>
                  </a:extLst>
                </a:gridCol>
                <a:gridCol w="1926345">
                  <a:extLst>
                    <a:ext uri="{9D8B030D-6E8A-4147-A177-3AD203B41FA5}">
                      <a16:colId xmlns:a16="http://schemas.microsoft.com/office/drawing/2014/main" val="137780043"/>
                    </a:ext>
                  </a:extLst>
                </a:gridCol>
                <a:gridCol w="1482570">
                  <a:extLst>
                    <a:ext uri="{9D8B030D-6E8A-4147-A177-3AD203B41FA5}">
                      <a16:colId xmlns:a16="http://schemas.microsoft.com/office/drawing/2014/main" val="909841118"/>
                    </a:ext>
                  </a:extLst>
                </a:gridCol>
                <a:gridCol w="1221441">
                  <a:extLst>
                    <a:ext uri="{9D8B030D-6E8A-4147-A177-3AD203B41FA5}">
                      <a16:colId xmlns:a16="http://schemas.microsoft.com/office/drawing/2014/main" val="3614703373"/>
                    </a:ext>
                  </a:extLst>
                </a:gridCol>
                <a:gridCol w="2103595">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Disciplinary Knowledge</a:t>
                      </a:r>
                      <a:endParaRPr lang="en-GB">
                        <a:solidFill>
                          <a:schemeClr val="bg1"/>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63279">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63279">
                <a:tc>
                  <a:txBody>
                    <a:bodyPr/>
                    <a:lstStyle/>
                    <a:p>
                      <a:pPr rtl="0" fontAlgn="auto"/>
                      <a:r>
                        <a:rPr lang="en-GB" sz="1200" b="1">
                          <a:effectLst/>
                          <a:latin typeface="Calibri"/>
                        </a:rPr>
                        <a:t>Rocks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a:buNone/>
                      </a:pPr>
                      <a:r>
                        <a:rPr lang="en-US" sz="600">
                          <a:solidFill>
                            <a:srgbClr val="FF0000"/>
                          </a:solidFill>
                        </a:rPr>
                        <a:t>FS1</a:t>
                      </a:r>
                    </a:p>
                    <a:p>
                      <a:pPr marL="171450" lvl="0" indent="-171450" algn="l">
                        <a:buFont typeface="Arial" panose="020B0604020202020204" pitchFamily="34" charset="0"/>
                        <a:buChar char="•"/>
                      </a:pPr>
                      <a:r>
                        <a:rPr lang="en-GB" sz="700">
                          <a:solidFill>
                            <a:srgbClr val="FF0000"/>
                          </a:solidFill>
                        </a:rPr>
                        <a:t>Use all their senses in hands-on exploration of natural materials. (Nursery – Living things and their habitats) </a:t>
                      </a:r>
                    </a:p>
                    <a:p>
                      <a:pPr marL="171450" lvl="0" indent="-171450" algn="l">
                        <a:buFont typeface="Arial" panose="020B0604020202020204" pitchFamily="34" charset="0"/>
                        <a:buChar char="•"/>
                      </a:pPr>
                      <a:r>
                        <a:rPr lang="en-GB" sz="700">
                          <a:solidFill>
                            <a:srgbClr val="FF0000"/>
                          </a:solidFill>
                        </a:rPr>
                        <a:t>Explore collections of materials with similar and/or different properties. (Nursery – Living things and their habitats)</a:t>
                      </a:r>
                    </a:p>
                    <a:p>
                      <a:pPr marL="0" lvl="0" indent="0" algn="l">
                        <a:buFont typeface="Arial"/>
                        <a:buNone/>
                      </a:pPr>
                      <a:r>
                        <a:rPr lang="en-GB" sz="700">
                          <a:solidFill>
                            <a:srgbClr val="FF0000"/>
                          </a:solidFill>
                        </a:rPr>
                        <a:t>FS2</a:t>
                      </a:r>
                    </a:p>
                    <a:p>
                      <a:pPr marL="171450" lvl="0" indent="-171450" algn="l">
                        <a:buFont typeface="Arial" panose="020B0604020202020204" pitchFamily="34" charset="0"/>
                        <a:buChar char="•"/>
                      </a:pPr>
                      <a:r>
                        <a:rPr lang="en-GB" sz="700">
                          <a:solidFill>
                            <a:srgbClr val="FF0000"/>
                          </a:solidFill>
                        </a:rPr>
                        <a:t>Explore the natural world around them. (Reception – Living things and their habitats)</a:t>
                      </a:r>
                    </a:p>
                    <a:p>
                      <a:pPr marL="171450" lvl="0" indent="-171450" algn="l">
                        <a:buFont typeface="Arial" panose="020B0604020202020204" pitchFamily="34" charset="0"/>
                        <a:buChar char="•"/>
                      </a:pPr>
                      <a:r>
                        <a:rPr lang="en-GB" sz="700">
                          <a:solidFill>
                            <a:srgbClr val="FF0000"/>
                          </a:solidFill>
                        </a:rPr>
                        <a:t>Describe what they see, hear and feel whilst outside. (Reception – Living things and their habitats)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solidFill>
                            <a:srgbClr val="FF0000"/>
                          </a:solidFill>
                        </a:rPr>
                        <a:t>Distinguish between an object and the material from which it is made. (Y1 - Everyday materials) </a:t>
                      </a:r>
                    </a:p>
                    <a:p>
                      <a:pPr marL="171450" indent="-171450" algn="l" rtl="0" fontAlgn="base">
                        <a:buFont typeface="Arial" panose="020B0604020202020204" pitchFamily="34" charset="0"/>
                        <a:buChar char="•"/>
                      </a:pPr>
                      <a:r>
                        <a:rPr lang="en-GB" sz="700">
                          <a:solidFill>
                            <a:srgbClr val="FF0000"/>
                          </a:solidFill>
                        </a:rPr>
                        <a:t>Identify and name a variety of everyday materials, including wood, plastic, glass, metal, water, and rock. (Y1 - Everyday materials) </a:t>
                      </a:r>
                    </a:p>
                    <a:p>
                      <a:pPr marL="171450" indent="-171450" algn="l" rtl="0" fontAlgn="base">
                        <a:buFont typeface="Arial" panose="020B0604020202020204" pitchFamily="34" charset="0"/>
                        <a:buChar char="•"/>
                      </a:pPr>
                      <a:r>
                        <a:rPr lang="en-GB" sz="700">
                          <a:solidFill>
                            <a:srgbClr val="FF0000"/>
                          </a:solidFill>
                        </a:rPr>
                        <a:t>Describe the simple physical properties of a variety of everyday materials. (Y1 - Everyday materials) </a:t>
                      </a:r>
                    </a:p>
                    <a:p>
                      <a:pPr marL="171450" indent="-171450" algn="l" rtl="0" fontAlgn="base">
                        <a:buFont typeface="Arial" panose="020B0604020202020204" pitchFamily="34" charset="0"/>
                        <a:buChar char="•"/>
                      </a:pPr>
                      <a:r>
                        <a:rPr lang="en-GB" sz="700">
                          <a:solidFill>
                            <a:srgbClr val="FF0000"/>
                          </a:solidFill>
                        </a:rPr>
                        <a:t>Compare and group together a variety of everyday materials on the basis of their simple physical properties. (Y1 - Everyday materials)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solidFill>
                            <a:srgbClr val="FF0000"/>
                          </a:solidFill>
                        </a:rPr>
                        <a:t>Identify and compare the suitability of a variety of everyday materials, including wood, metal, plastic, glass, brick, rock, paper and cardboard for particular uses. (Y2 - Uses of everyday materials) </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Compare and group together different kinds of rocks on the basis of their appearance and simple physical properties. </a:t>
                      </a:r>
                    </a:p>
                    <a:p>
                      <a:pPr marL="171450" indent="-171450" algn="l" rtl="0" fontAlgn="base">
                        <a:buFont typeface="Arial" panose="020B0604020202020204" pitchFamily="34" charset="0"/>
                        <a:buChar char="•"/>
                      </a:pPr>
                      <a:r>
                        <a:rPr lang="en-GB" sz="700"/>
                        <a:t>Describe in simple terms how fossils are formed when things that have lived are trapped within rock.</a:t>
                      </a:r>
                    </a:p>
                    <a:p>
                      <a:pPr marL="171450" indent="-171450" algn="l" rtl="0" fontAlgn="base">
                        <a:buFont typeface="Arial" panose="020B0604020202020204" pitchFamily="34" charset="0"/>
                        <a:buChar char="•"/>
                      </a:pPr>
                      <a:r>
                        <a:rPr lang="en-GB" sz="700"/>
                        <a:t>Recognise that soils are made from rocks and organic matter.</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solidFill>
                            <a:srgbClr val="FF0000"/>
                          </a:solidFill>
                        </a:rPr>
                        <a:t>Recognise that living things have changed over time and that fossils provide information about living things that inhabited the Earth millions of years ago. (Y6 - Evolution and inheritance)</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8919479"/>
                  </a:ext>
                </a:extLst>
              </a:tr>
              <a:tr h="363278">
                <a:tc>
                  <a:txBody>
                    <a:bodyPr/>
                    <a:lstStyle/>
                    <a:p>
                      <a:pPr lvl="0" algn="l">
                        <a:lnSpc>
                          <a:spcPct val="100000"/>
                        </a:lnSpc>
                        <a:spcBef>
                          <a:spcPts val="0"/>
                        </a:spcBef>
                        <a:spcAft>
                          <a:spcPts val="0"/>
                        </a:spcAft>
                        <a:buNone/>
                      </a:pPr>
                      <a:r>
                        <a:rPr lang="en-GB" sz="900" b="1" i="0" u="none" strike="noStrike" noProof="0">
                          <a:solidFill>
                            <a:srgbClr val="000000"/>
                          </a:solidFill>
                          <a:effectLst/>
                          <a:latin typeface="Calibri"/>
                        </a:rPr>
                        <a:t>Tier 3 Vocabulary</a:t>
                      </a:r>
                      <a:endParaRPr lang="en-GB" sz="900" b="0" i="0" u="none" strike="noStrike" noProof="0">
                        <a:solidFill>
                          <a:srgbClr val="000000"/>
                        </a:solidFill>
                        <a:effectLst/>
                        <a:latin typeface="Calibri"/>
                      </a:endParaRPr>
                    </a:p>
                    <a:p>
                      <a:pPr lvl="0">
                        <a:buNone/>
                      </a:pPr>
                      <a:endParaRPr lang="en-GB" sz="1200" b="1">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t>Rock, stone, pebble, boulder, soil, fossils, grains, crystals, hard/soft, texture, absorb, water, let water through, marble, chalk, granite, sandstone, slate, sandy soil, clay soil, chalky soil, peat</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8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3650007371"/>
                  </a:ext>
                </a:extLst>
              </a:tr>
              <a:tr h="363279">
                <a:tc>
                  <a:txBody>
                    <a:bodyPr/>
                    <a:lstStyle/>
                    <a:p>
                      <a:pPr rtl="0" fontAlgn="auto"/>
                      <a:r>
                        <a:rPr lang="en-GB" sz="1200" b="1">
                          <a:effectLst/>
                          <a:latin typeface="Calibri"/>
                        </a:rPr>
                        <a:t>Light</a:t>
                      </a:r>
                      <a:endParaRPr lang="en-US"/>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panose="020B0604020202020204" pitchFamily="34" charset="0"/>
                        <a:buNone/>
                      </a:pPr>
                      <a:r>
                        <a:rPr lang="en-GB" sz="700"/>
                        <a:t>FS1</a:t>
                      </a:r>
                    </a:p>
                    <a:p>
                      <a:pPr marL="171450" lvl="0" indent="-171450" algn="l">
                        <a:buFont typeface="Arial" panose="020B0604020202020204" pitchFamily="34" charset="0"/>
                        <a:buChar char="•"/>
                      </a:pPr>
                      <a:r>
                        <a:rPr lang="en-GB" sz="700"/>
                        <a:t>Explore how things work.</a:t>
                      </a:r>
                    </a:p>
                    <a:p>
                      <a:pPr marL="171450" lvl="0" indent="-171450" algn="l">
                        <a:buFont typeface="Arial" panose="020B0604020202020204" pitchFamily="34" charset="0"/>
                        <a:buChar char="•"/>
                      </a:pPr>
                      <a:r>
                        <a:rPr lang="en-GB" sz="700"/>
                        <a:t>Talk about the differences in materials and changes they notice.</a:t>
                      </a:r>
                    </a:p>
                    <a:p>
                      <a:pPr marL="0" lvl="0" indent="0" algn="l">
                        <a:buFont typeface="Arial" panose="020B0604020202020204" pitchFamily="34" charset="0"/>
                        <a:buNone/>
                      </a:pPr>
                      <a:r>
                        <a:rPr lang="en-GB" sz="700"/>
                        <a:t>FS2</a:t>
                      </a:r>
                    </a:p>
                    <a:p>
                      <a:pPr marL="171450" lvl="0" indent="-171450" algn="l">
                        <a:buFont typeface="Arial" panose="020B0604020202020204" pitchFamily="34" charset="0"/>
                        <a:buChar char="•"/>
                      </a:pPr>
                      <a:r>
                        <a:rPr lang="en-GB" sz="700"/>
                        <a:t>Describe what they see, hear and feel whilst outside.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solidFill>
                            <a:srgbClr val="FF0000"/>
                          </a:solidFill>
                        </a:rPr>
                        <a:t>Identify, name, draw and label the basic parts of the human body and say which part of the body is associated with each sense. (Y1 - Animals, including humans) </a:t>
                      </a:r>
                    </a:p>
                    <a:p>
                      <a:pPr marL="171450" indent="-171450" algn="l" rtl="0" fontAlgn="base">
                        <a:buFont typeface="Arial" panose="020B0604020202020204" pitchFamily="34" charset="0"/>
                        <a:buChar char="•"/>
                      </a:pPr>
                      <a:r>
                        <a:rPr lang="en-GB" sz="700">
                          <a:solidFill>
                            <a:srgbClr val="FF0000"/>
                          </a:solidFill>
                        </a:rPr>
                        <a:t>Describe the simple physical properties of a variety of everyday materials. (Y1 - Materials)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Recognise that they need light in order to see things and that dark is the absence of light. </a:t>
                      </a:r>
                    </a:p>
                    <a:p>
                      <a:pPr marL="171450" indent="-171450" algn="l" rtl="0" fontAlgn="base">
                        <a:buFont typeface="Arial" panose="020B0604020202020204" pitchFamily="34" charset="0"/>
                        <a:buChar char="•"/>
                      </a:pPr>
                      <a:r>
                        <a:rPr lang="en-GB" sz="700"/>
                        <a:t>Notice that light is reflected from surfaces. </a:t>
                      </a:r>
                    </a:p>
                    <a:p>
                      <a:pPr marL="171450" indent="-171450" algn="l" rtl="0" fontAlgn="base">
                        <a:buFont typeface="Arial" panose="020B0604020202020204" pitchFamily="34" charset="0"/>
                        <a:buChar char="•"/>
                      </a:pPr>
                      <a:r>
                        <a:rPr lang="en-GB" sz="700"/>
                        <a:t>Recognise that light from the sun can be dangerous and that there are ways to protect their eyes. </a:t>
                      </a:r>
                    </a:p>
                    <a:p>
                      <a:pPr marL="171450" indent="-171450" algn="l" rtl="0" fontAlgn="base">
                        <a:buFont typeface="Arial" panose="020B0604020202020204" pitchFamily="34" charset="0"/>
                        <a:buChar char="•"/>
                      </a:pPr>
                      <a:r>
                        <a:rPr lang="en-GB" sz="700"/>
                        <a:t>Recognise that shadows are formed when the light from a light source is blocked by an opaque object. </a:t>
                      </a:r>
                    </a:p>
                    <a:p>
                      <a:pPr marL="171450" indent="-171450" algn="l" rtl="0" fontAlgn="base">
                        <a:buFont typeface="Arial" panose="020B0604020202020204" pitchFamily="34" charset="0"/>
                        <a:buChar char="•"/>
                      </a:pPr>
                      <a:r>
                        <a:rPr lang="en-GB" sz="700"/>
                        <a:t>Find patterns in the way that the size of shadows change.</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solidFill>
                            <a:srgbClr val="FF0000"/>
                          </a:solidFill>
                        </a:rPr>
                        <a:t>Compare and group together everyday materials on the basis of their properties, including their hardness, solubility, transparency, conductivity (electrical and thermal), and response to magnets. (Y5 - Properties and changes of materials)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 Recognise that light appears to travel in straight lines. </a:t>
                      </a:r>
                    </a:p>
                    <a:p>
                      <a:pPr marL="171450" indent="-171450" algn="l" rtl="0" fontAlgn="base">
                        <a:buFont typeface="Arial" panose="020B0604020202020204" pitchFamily="34" charset="0"/>
                        <a:buChar char="•"/>
                      </a:pPr>
                      <a:r>
                        <a:rPr lang="en-GB" sz="800"/>
                        <a:t>Use the idea that light travels in straight lines to explain that objects are seen because they give out or reflect light into the eye. </a:t>
                      </a:r>
                    </a:p>
                    <a:p>
                      <a:pPr marL="171450" indent="-171450" algn="l" rtl="0" fontAlgn="base">
                        <a:buFont typeface="Arial" panose="020B0604020202020204" pitchFamily="34" charset="0"/>
                        <a:buChar char="•"/>
                      </a:pPr>
                      <a:r>
                        <a:rPr lang="en-GB" sz="800"/>
                        <a:t>Explain that we see things because light travels from light sources to our eyes or from light sources to objects and then to our eyes. </a:t>
                      </a:r>
                    </a:p>
                    <a:p>
                      <a:pPr marL="171450" indent="-171450" algn="l" rtl="0" fontAlgn="base">
                        <a:buFont typeface="Arial" panose="020B0604020202020204" pitchFamily="34" charset="0"/>
                        <a:buChar char="•"/>
                      </a:pPr>
                      <a:r>
                        <a:rPr lang="en-GB" sz="800"/>
                        <a:t>Use the idea that light travels in straight lines to explain why shadows have the same shape as the objects that cast them.</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8123165"/>
                  </a:ext>
                </a:extLst>
              </a:tr>
              <a:tr h="363278">
                <a:tc>
                  <a:txBody>
                    <a:bodyPr/>
                    <a:lstStyle/>
                    <a:p>
                      <a:pPr lvl="0" algn="l">
                        <a:lnSpc>
                          <a:spcPct val="100000"/>
                        </a:lnSpc>
                        <a:spcBef>
                          <a:spcPts val="0"/>
                        </a:spcBef>
                        <a:spcAft>
                          <a:spcPts val="0"/>
                        </a:spcAft>
                        <a:buNone/>
                      </a:pPr>
                      <a:r>
                        <a:rPr lang="en-GB" sz="900" b="1" i="0" u="none" strike="noStrike" noProof="0">
                          <a:solidFill>
                            <a:srgbClr val="000000"/>
                          </a:solidFill>
                          <a:effectLst/>
                          <a:latin typeface="Calibri"/>
                        </a:rPr>
                        <a:t>Tier 3 Vocabulary</a:t>
                      </a:r>
                      <a:endParaRPr lang="en-GB" sz="900" b="0" i="0" u="none" strike="noStrike" noProof="0">
                        <a:solidFill>
                          <a:srgbClr val="000000"/>
                        </a:solidFill>
                        <a:effectLst/>
                        <a:latin typeface="Calibri"/>
                      </a:endParaRPr>
                    </a:p>
                    <a:p>
                      <a:pPr lvl="0">
                        <a:buNone/>
                      </a:pPr>
                      <a:endParaRPr lang="en-GB" sz="1200" b="0" i="0" u="none" strike="noStrike" noProof="0">
                        <a:solidFill>
                          <a:srgbClr val="000000"/>
                        </a:solidFill>
                        <a:effectLst/>
                        <a:latin typeface="Calibri"/>
                      </a:endParaRPr>
                    </a:p>
                    <a:p>
                      <a:pPr lvl="0">
                        <a:buNone/>
                      </a:pPr>
                      <a:endParaRPr lang="en-GB" sz="1200" b="1">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t>Light source, names of light sources e.g. torch, dark/darkness, reflect, reflective, mirror, shadow, block, direct/direction, transparent, opaque, translucent.</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Clr>
                          <a:srgbClr val="000000"/>
                        </a:buClr>
                        <a:buFont typeface="Arial,Sans-Serif"/>
                        <a:buChar char="•"/>
                      </a:pPr>
                      <a:r>
                        <a:rPr lang="en-GB" sz="700" b="0" i="0" u="none" strike="noStrike" noProof="0">
                          <a:solidFill>
                            <a:srgbClr val="000000"/>
                          </a:solidFill>
                          <a:latin typeface="Calibri"/>
                        </a:rPr>
                        <a:t>Light source, names of light sources e.g. torch, dark/darkness, reflect, reflective, mirror, shadow, block, direct/direction, transparent, opaque, translucent.</a:t>
                      </a:r>
                      <a:endParaRPr lang="en-US" sz="700" b="0" i="0" u="none" strike="noStrike" noProof="0">
                        <a:solidFill>
                          <a:srgbClr val="000000"/>
                        </a:solidFill>
                        <a:latin typeface="Calibri"/>
                      </a:endParaRPr>
                    </a:p>
                    <a:p>
                      <a:pPr marL="171450" lvl="0" indent="-171450" algn="l">
                        <a:buFont typeface="Arial"/>
                        <a:buChar char="•"/>
                      </a:pPr>
                      <a:endParaRPr lang="en-GB" sz="8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4103387407"/>
                  </a:ext>
                </a:extLst>
              </a:tr>
            </a:tbl>
          </a:graphicData>
        </a:graphic>
      </p:graphicFrame>
    </p:spTree>
    <p:extLst>
      <p:ext uri="{BB962C8B-B14F-4D97-AF65-F5344CB8AC3E}">
        <p14:creationId xmlns:p14="http://schemas.microsoft.com/office/powerpoint/2010/main" val="1806982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344334055"/>
              </p:ext>
            </p:extLst>
          </p:nvPr>
        </p:nvGraphicFramePr>
        <p:xfrm>
          <a:off x="134805" y="508804"/>
          <a:ext cx="11970231" cy="5610730"/>
        </p:xfrm>
        <a:graphic>
          <a:graphicData uri="http://schemas.openxmlformats.org/drawingml/2006/table">
            <a:tbl>
              <a:tblPr firstRow="1" bandRow="1">
                <a:tableStyleId>{5C22544A-7EE6-4342-B048-85BDC9FD1C3A}</a:tableStyleId>
              </a:tblPr>
              <a:tblGrid>
                <a:gridCol w="1063680">
                  <a:extLst>
                    <a:ext uri="{9D8B030D-6E8A-4147-A177-3AD203B41FA5}">
                      <a16:colId xmlns:a16="http://schemas.microsoft.com/office/drawing/2014/main" val="2172280651"/>
                    </a:ext>
                  </a:extLst>
                </a:gridCol>
                <a:gridCol w="1438181">
                  <a:extLst>
                    <a:ext uri="{9D8B030D-6E8A-4147-A177-3AD203B41FA5}">
                      <a16:colId xmlns:a16="http://schemas.microsoft.com/office/drawing/2014/main" val="88306828"/>
                    </a:ext>
                  </a:extLst>
                </a:gridCol>
                <a:gridCol w="1131792">
                  <a:extLst>
                    <a:ext uri="{9D8B030D-6E8A-4147-A177-3AD203B41FA5}">
                      <a16:colId xmlns:a16="http://schemas.microsoft.com/office/drawing/2014/main" val="806856243"/>
                    </a:ext>
                  </a:extLst>
                </a:gridCol>
                <a:gridCol w="997323">
                  <a:extLst>
                    <a:ext uri="{9D8B030D-6E8A-4147-A177-3AD203B41FA5}">
                      <a16:colId xmlns:a16="http://schemas.microsoft.com/office/drawing/2014/main" val="1469464428"/>
                    </a:ext>
                  </a:extLst>
                </a:gridCol>
                <a:gridCol w="2218764">
                  <a:extLst>
                    <a:ext uri="{9D8B030D-6E8A-4147-A177-3AD203B41FA5}">
                      <a16:colId xmlns:a16="http://schemas.microsoft.com/office/drawing/2014/main" val="137780043"/>
                    </a:ext>
                  </a:extLst>
                </a:gridCol>
                <a:gridCol w="1569008">
                  <a:extLst>
                    <a:ext uri="{9D8B030D-6E8A-4147-A177-3AD203B41FA5}">
                      <a16:colId xmlns:a16="http://schemas.microsoft.com/office/drawing/2014/main" val="909841118"/>
                    </a:ext>
                  </a:extLst>
                </a:gridCol>
                <a:gridCol w="1886568">
                  <a:extLst>
                    <a:ext uri="{9D8B030D-6E8A-4147-A177-3AD203B41FA5}">
                      <a16:colId xmlns:a16="http://schemas.microsoft.com/office/drawing/2014/main" val="3614703373"/>
                    </a:ext>
                  </a:extLst>
                </a:gridCol>
                <a:gridCol w="1664915">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Disciplinary Knowledge</a:t>
                      </a:r>
                      <a:endParaRPr lang="en-GB">
                        <a:solidFill>
                          <a:schemeClr val="bg1"/>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63279">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63279">
                <a:tc>
                  <a:txBody>
                    <a:bodyPr/>
                    <a:lstStyle/>
                    <a:p>
                      <a:pPr rtl="0" fontAlgn="auto"/>
                      <a:r>
                        <a:rPr lang="en-GB" sz="1200" b="1">
                          <a:effectLst/>
                          <a:latin typeface="Calibri"/>
                        </a:rPr>
                        <a:t>Forces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a:buNone/>
                      </a:pPr>
                      <a:r>
                        <a:rPr lang="en-US" sz="600">
                          <a:solidFill>
                            <a:schemeClr val="tx1"/>
                          </a:solidFill>
                        </a:rPr>
                        <a:t>FS1</a:t>
                      </a:r>
                    </a:p>
                    <a:p>
                      <a:pPr marL="171450" lvl="0" indent="-171450" algn="l">
                        <a:buFont typeface="Arial" panose="020B0604020202020204" pitchFamily="34" charset="0"/>
                        <a:buChar char="•"/>
                      </a:pPr>
                      <a:r>
                        <a:rPr lang="en-GB" sz="700">
                          <a:solidFill>
                            <a:schemeClr val="tx1"/>
                          </a:solidFill>
                        </a:rPr>
                        <a:t>Explore how things work.</a:t>
                      </a:r>
                    </a:p>
                    <a:p>
                      <a:pPr marL="171450" lvl="0" indent="-171450" algn="l">
                        <a:buFont typeface="Arial" panose="020B0604020202020204" pitchFamily="34" charset="0"/>
                        <a:buChar char="•"/>
                      </a:pPr>
                      <a:r>
                        <a:rPr lang="en-GB" sz="700">
                          <a:solidFill>
                            <a:schemeClr val="tx1"/>
                          </a:solidFill>
                        </a:rPr>
                        <a:t>Explore and talk about different forces they can feel.</a:t>
                      </a:r>
                    </a:p>
                    <a:p>
                      <a:pPr marL="171450" lvl="0" indent="-171450" algn="l">
                        <a:buFont typeface="Arial" panose="020B0604020202020204" pitchFamily="34" charset="0"/>
                        <a:buChar char="•"/>
                      </a:pPr>
                      <a:r>
                        <a:rPr lang="en-GB" sz="700">
                          <a:solidFill>
                            <a:schemeClr val="tx1"/>
                          </a:solidFill>
                        </a:rPr>
                        <a:t>Talk about the differences between materials and changes they notice.</a:t>
                      </a:r>
                    </a:p>
                    <a:p>
                      <a:pPr marL="0" lvl="0" indent="0" algn="l">
                        <a:buFont typeface="Arial"/>
                        <a:buNone/>
                      </a:pPr>
                      <a:r>
                        <a:rPr lang="en-GB" sz="700">
                          <a:solidFill>
                            <a:schemeClr val="tx1"/>
                          </a:solidFill>
                        </a:rPr>
                        <a:t>FS2</a:t>
                      </a:r>
                    </a:p>
                    <a:p>
                      <a:pPr marL="171450" lvl="0" indent="-171450" algn="l">
                        <a:buFont typeface="Arial" panose="020B0604020202020204" pitchFamily="34" charset="0"/>
                        <a:buChar char="•"/>
                      </a:pPr>
                      <a:r>
                        <a:rPr lang="en-GB" sz="700"/>
                        <a:t>Explore the natural world around them. </a:t>
                      </a:r>
                    </a:p>
                    <a:p>
                      <a:pPr marL="171450" lvl="0" indent="-171450" algn="l">
                        <a:buFont typeface="Arial" panose="020B0604020202020204" pitchFamily="34" charset="0"/>
                        <a:buChar char="•"/>
                      </a:pPr>
                      <a:r>
                        <a:rPr lang="en-GB" sz="700"/>
                        <a:t>Describe what they see, hear and feel whilst outside. </a:t>
                      </a:r>
                      <a:endParaRPr lang="en-GB"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solidFill>
                            <a:srgbClr val="FF0000"/>
                          </a:solidFill>
                        </a:rPr>
                        <a:t>Find out how the shapes of solid objects made from some materials can be changed by squashing, bending, twisting and stretching. (Y2 - Uses of everyday materials)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Compare how things move on different surfaces. </a:t>
                      </a:r>
                    </a:p>
                    <a:p>
                      <a:pPr marL="171450" indent="-171450" algn="l" rtl="0" fontAlgn="base">
                        <a:buFont typeface="Arial" panose="020B0604020202020204" pitchFamily="34" charset="0"/>
                        <a:buChar char="•"/>
                      </a:pPr>
                      <a:r>
                        <a:rPr lang="en-GB" sz="700"/>
                        <a:t>Notice that some forces need contact between two objects, but magnetic forces can act at a distance.</a:t>
                      </a:r>
                    </a:p>
                    <a:p>
                      <a:pPr marL="171450" indent="-171450" algn="l" rtl="0" fontAlgn="base">
                        <a:buFont typeface="Arial" panose="020B0604020202020204" pitchFamily="34" charset="0"/>
                        <a:buChar char="•"/>
                      </a:pPr>
                      <a:r>
                        <a:rPr lang="en-GB" sz="700"/>
                        <a:t>Observe how magnets attract or repel each other and attract some materials and not others.</a:t>
                      </a:r>
                    </a:p>
                    <a:p>
                      <a:pPr marL="171450" indent="-171450" algn="l" rtl="0" fontAlgn="base">
                        <a:buFont typeface="Arial" panose="020B0604020202020204" pitchFamily="34" charset="0"/>
                        <a:buChar char="•"/>
                      </a:pPr>
                      <a:r>
                        <a:rPr lang="en-GB" sz="700"/>
                        <a:t>Compare and group together a variety of everyday materials on the basis of whether they are attracted to a magnet, and identify some magnetic materials. </a:t>
                      </a:r>
                    </a:p>
                    <a:p>
                      <a:pPr marL="171450" indent="-171450" algn="l" rtl="0" fontAlgn="base">
                        <a:buFont typeface="Arial" panose="020B0604020202020204" pitchFamily="34" charset="0"/>
                        <a:buChar char="•"/>
                      </a:pPr>
                      <a:r>
                        <a:rPr lang="en-GB" sz="700"/>
                        <a:t>Describe magnets as having two poles. </a:t>
                      </a:r>
                    </a:p>
                    <a:p>
                      <a:pPr marL="171450" indent="-171450" algn="l" rtl="0" fontAlgn="base">
                        <a:buFont typeface="Arial" panose="020B0604020202020204" pitchFamily="34" charset="0"/>
                        <a:buChar char="•"/>
                      </a:pPr>
                      <a:r>
                        <a:rPr lang="en-GB" sz="700"/>
                        <a:t>Predict whether two magnets will attract or repel each other, depending on which poles are facing.</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Explain that unsupported objects fall towards the Earth because of the force of gravity acting between the Earth and the falling object. </a:t>
                      </a:r>
                    </a:p>
                    <a:p>
                      <a:pPr marL="171450" indent="-171450" algn="l" rtl="0" fontAlgn="base">
                        <a:buFont typeface="Arial" panose="020B0604020202020204" pitchFamily="34" charset="0"/>
                        <a:buChar char="•"/>
                      </a:pPr>
                      <a:r>
                        <a:rPr lang="en-GB" sz="700"/>
                        <a:t>Identify the effects of air resistance, water resistance and friction, that act between moving surfaces. </a:t>
                      </a:r>
                    </a:p>
                    <a:p>
                      <a:pPr marL="171450" indent="-171450" algn="l" rtl="0" fontAlgn="base">
                        <a:buFont typeface="Arial" panose="020B0604020202020204" pitchFamily="34" charset="0"/>
                        <a:buChar char="•"/>
                      </a:pPr>
                      <a:r>
                        <a:rPr lang="en-GB" sz="700"/>
                        <a:t>Recognise that some mechanisms, including levers, pulleys and gears, allow a smaller force to have a greater effect. </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8919479"/>
                  </a:ext>
                </a:extLst>
              </a:tr>
              <a:tr h="363278">
                <a:tc>
                  <a:txBody>
                    <a:bodyPr/>
                    <a:lstStyle/>
                    <a:p>
                      <a:pPr lvl="0">
                        <a:buNone/>
                      </a:pPr>
                      <a:r>
                        <a:rPr lang="en-GB" sz="900" b="1" i="0" u="none" strike="noStrike" noProof="0">
                          <a:solidFill>
                            <a:srgbClr val="000000"/>
                          </a:solidFill>
                          <a:effectLst/>
                          <a:latin typeface="Calibri"/>
                        </a:rPr>
                        <a:t>Tier 3 Vocabulary</a:t>
                      </a:r>
                      <a:endParaRPr lang="en-US"/>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t>Forces &amp; Magnets, force, push, pull, contact force, non-contact force, magnetic force, magnet strength, bar magnet, ring magnet, button magnet, horseshoe magnet, attract, repel, material, metal, iron, steel, non-magnetic materials, poles, north pole, south pole</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t>Fall, Earth, gravity, air resistance, water resistance, friction, moving surfaces, mechanisms, levers, pulleys, gears, force, transfers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67655590"/>
                  </a:ext>
                </a:extLst>
              </a:tr>
              <a:tr h="363279">
                <a:tc>
                  <a:txBody>
                    <a:bodyPr/>
                    <a:lstStyle/>
                    <a:p>
                      <a:pPr rtl="0" fontAlgn="auto"/>
                      <a:r>
                        <a:rPr lang="en-GB" sz="1200" b="1">
                          <a:effectLst/>
                          <a:latin typeface="Calibri"/>
                        </a:rPr>
                        <a:t>Sound</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panose="020B0604020202020204" pitchFamily="34" charset="0"/>
                        <a:buNone/>
                      </a:pPr>
                      <a:r>
                        <a:rPr lang="en-GB" sz="700"/>
                        <a:t>FS1</a:t>
                      </a:r>
                    </a:p>
                    <a:p>
                      <a:pPr marL="171450" lvl="0" indent="-171450" algn="l">
                        <a:buFont typeface="Arial" panose="020B0604020202020204" pitchFamily="34" charset="0"/>
                        <a:buChar char="•"/>
                      </a:pPr>
                      <a:r>
                        <a:rPr lang="en-GB" sz="700"/>
                        <a:t>Explore how things work.</a:t>
                      </a:r>
                    </a:p>
                    <a:p>
                      <a:pPr marL="0" lvl="0" indent="0" algn="l">
                        <a:buFont typeface="Arial" panose="020B0604020202020204" pitchFamily="34" charset="0"/>
                        <a:buNone/>
                      </a:pPr>
                      <a:r>
                        <a:rPr lang="en-GB" sz="700"/>
                        <a:t>FS2</a:t>
                      </a:r>
                    </a:p>
                    <a:p>
                      <a:pPr marL="171450" lvl="0" indent="-171450" algn="l">
                        <a:buFont typeface="Arial" panose="020B0604020202020204" pitchFamily="34" charset="0"/>
                        <a:buChar char="•"/>
                      </a:pPr>
                      <a:r>
                        <a:rPr lang="en-GB" sz="700"/>
                        <a:t>Describe what they see, hear and feel whilst outside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solidFill>
                            <a:srgbClr val="FF0000"/>
                          </a:solidFill>
                        </a:rPr>
                        <a:t>Identify, name, draw and label the basic parts of the human body and say which part of the body is associated with each sense. (Y1 - Animals, including humans)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700"/>
                        <a:t>Identify how sounds are made, associating some of them with something vibrating. </a:t>
                      </a:r>
                    </a:p>
                    <a:p>
                      <a:pPr marL="171450" indent="-171450" algn="l" rtl="0" fontAlgn="base">
                        <a:buFont typeface="Arial" panose="020B0604020202020204" pitchFamily="34" charset="0"/>
                        <a:buChar char="•"/>
                      </a:pPr>
                      <a:r>
                        <a:rPr lang="en-GB" sz="700"/>
                        <a:t>Recognise that vibrations from sounds travel through a medium to the ear.</a:t>
                      </a:r>
                    </a:p>
                    <a:p>
                      <a:pPr marL="171450" indent="-171450" algn="l" rtl="0" fontAlgn="base">
                        <a:buFont typeface="Arial" panose="020B0604020202020204" pitchFamily="34" charset="0"/>
                        <a:buChar char="•"/>
                      </a:pPr>
                      <a:r>
                        <a:rPr lang="en-GB" sz="700"/>
                        <a:t>Find patterns between the pitch of a sound and features of the object that produced it. </a:t>
                      </a:r>
                    </a:p>
                    <a:p>
                      <a:pPr marL="171450" indent="-171450" algn="l" rtl="0" fontAlgn="base">
                        <a:buFont typeface="Arial" panose="020B0604020202020204" pitchFamily="34" charset="0"/>
                        <a:buChar char="•"/>
                      </a:pPr>
                      <a:r>
                        <a:rPr lang="en-GB" sz="700"/>
                        <a:t>Find patterns between the volume of a sound and the strength of the vibrations that produced it. </a:t>
                      </a:r>
                    </a:p>
                    <a:p>
                      <a:pPr marL="171450" indent="-171450" algn="l" rtl="0" fontAlgn="base">
                        <a:buFont typeface="Arial" panose="020B0604020202020204" pitchFamily="34" charset="0"/>
                        <a:buChar char="•"/>
                      </a:pPr>
                      <a:r>
                        <a:rPr lang="en-GB" sz="700"/>
                        <a:t>Recognise that sounds get fainter as the distance from the sound source increases</a:t>
                      </a:r>
                      <a:endParaRPr lang="en-GB" sz="7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7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8123165"/>
                  </a:ext>
                </a:extLst>
              </a:tr>
              <a:tr h="363278">
                <a:tc>
                  <a:txBody>
                    <a:bodyPr/>
                    <a:lstStyle/>
                    <a:p>
                      <a:pPr lvl="0">
                        <a:buNone/>
                      </a:pPr>
                      <a:r>
                        <a:rPr lang="en-GB" sz="900" b="1" i="0" u="none" strike="noStrike" noProof="0">
                          <a:solidFill>
                            <a:srgbClr val="000000"/>
                          </a:solidFill>
                          <a:effectLst/>
                          <a:latin typeface="Calibri"/>
                        </a:rPr>
                        <a:t>Tier 3 Vocabulary</a:t>
                      </a:r>
                      <a:endParaRPr lang="en-US"/>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7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a:solidFill>
                            <a:schemeClr val="tx1"/>
                          </a:solidFill>
                          <a:effectLst/>
                          <a:latin typeface="Calibri"/>
                        </a:rPr>
                        <a:t>Sound, noise, vibration, travel, solid/liquid/gas, pitch, tone, high/low, volume, loud/quiet, fainter, muffle, strength, insulation, instrument, percussion, strings, brass, woodwind, tuned instrument</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7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1310244925"/>
                  </a:ext>
                </a:extLst>
              </a:tr>
            </a:tbl>
          </a:graphicData>
        </a:graphic>
      </p:graphicFrame>
    </p:spTree>
    <p:extLst>
      <p:ext uri="{BB962C8B-B14F-4D97-AF65-F5344CB8AC3E}">
        <p14:creationId xmlns:p14="http://schemas.microsoft.com/office/powerpoint/2010/main" val="3538100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20131041"/>
              </p:ext>
            </p:extLst>
          </p:nvPr>
        </p:nvGraphicFramePr>
        <p:xfrm>
          <a:off x="134805" y="508804"/>
          <a:ext cx="11970236" cy="6860410"/>
        </p:xfrm>
        <a:graphic>
          <a:graphicData uri="http://schemas.openxmlformats.org/drawingml/2006/table">
            <a:tbl>
              <a:tblPr firstRow="1" bandRow="1">
                <a:tableStyleId>{5C22544A-7EE6-4342-B048-85BDC9FD1C3A}</a:tableStyleId>
              </a:tblPr>
              <a:tblGrid>
                <a:gridCol w="1063680">
                  <a:extLst>
                    <a:ext uri="{9D8B030D-6E8A-4147-A177-3AD203B41FA5}">
                      <a16:colId xmlns:a16="http://schemas.microsoft.com/office/drawing/2014/main" val="2172280651"/>
                    </a:ext>
                  </a:extLst>
                </a:gridCol>
                <a:gridCol w="1438181">
                  <a:extLst>
                    <a:ext uri="{9D8B030D-6E8A-4147-A177-3AD203B41FA5}">
                      <a16:colId xmlns:a16="http://schemas.microsoft.com/office/drawing/2014/main" val="88306828"/>
                    </a:ext>
                  </a:extLst>
                </a:gridCol>
                <a:gridCol w="1916203">
                  <a:extLst>
                    <a:ext uri="{9D8B030D-6E8A-4147-A177-3AD203B41FA5}">
                      <a16:colId xmlns:a16="http://schemas.microsoft.com/office/drawing/2014/main" val="806856243"/>
                    </a:ext>
                  </a:extLst>
                </a:gridCol>
                <a:gridCol w="885264">
                  <a:extLst>
                    <a:ext uri="{9D8B030D-6E8A-4147-A177-3AD203B41FA5}">
                      <a16:colId xmlns:a16="http://schemas.microsoft.com/office/drawing/2014/main" val="1469464428"/>
                    </a:ext>
                  </a:extLst>
                </a:gridCol>
                <a:gridCol w="885264">
                  <a:extLst>
                    <a:ext uri="{9D8B030D-6E8A-4147-A177-3AD203B41FA5}">
                      <a16:colId xmlns:a16="http://schemas.microsoft.com/office/drawing/2014/main" val="137780043"/>
                    </a:ext>
                  </a:extLst>
                </a:gridCol>
                <a:gridCol w="2173941">
                  <a:extLst>
                    <a:ext uri="{9D8B030D-6E8A-4147-A177-3AD203B41FA5}">
                      <a16:colId xmlns:a16="http://schemas.microsoft.com/office/drawing/2014/main" val="909841118"/>
                    </a:ext>
                  </a:extLst>
                </a:gridCol>
                <a:gridCol w="1896315">
                  <a:extLst>
                    <a:ext uri="{9D8B030D-6E8A-4147-A177-3AD203B41FA5}">
                      <a16:colId xmlns:a16="http://schemas.microsoft.com/office/drawing/2014/main" val="3614703373"/>
                    </a:ext>
                  </a:extLst>
                </a:gridCol>
                <a:gridCol w="1711388">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Disciplinary Knowledge</a:t>
                      </a:r>
                      <a:endParaRPr lang="en-GB">
                        <a:solidFill>
                          <a:schemeClr val="bg1"/>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63279">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63279">
                <a:tc>
                  <a:txBody>
                    <a:bodyPr/>
                    <a:lstStyle/>
                    <a:p>
                      <a:pPr rtl="0" fontAlgn="auto"/>
                      <a:r>
                        <a:rPr lang="en-GB" sz="1200" b="1">
                          <a:effectLst/>
                          <a:latin typeface="Calibri"/>
                        </a:rPr>
                        <a:t>Electricity</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a:buNone/>
                      </a:pPr>
                      <a:r>
                        <a:rPr lang="en-US" sz="700">
                          <a:solidFill>
                            <a:schemeClr val="tx1"/>
                          </a:solidFill>
                        </a:rPr>
                        <a:t>FS1</a:t>
                      </a:r>
                    </a:p>
                    <a:p>
                      <a:pPr marL="171450" lvl="0" indent="-171450" algn="l">
                        <a:buFont typeface="Arial" panose="020B0604020202020204" pitchFamily="34" charset="0"/>
                        <a:buChar char="•"/>
                      </a:pPr>
                      <a:r>
                        <a:rPr lang="en-GB" sz="800">
                          <a:solidFill>
                            <a:schemeClr val="tx1"/>
                          </a:solidFill>
                        </a:rPr>
                        <a:t>Explore how things work.</a:t>
                      </a:r>
                      <a:endParaRPr lang="en-US" sz="700">
                        <a:solidFill>
                          <a:schemeClr val="tx1"/>
                        </a:solidFill>
                      </a:endParaRPr>
                    </a:p>
                    <a:p>
                      <a:pPr marL="0" lvl="0" indent="0" algn="l">
                        <a:buFont typeface="Arial"/>
                        <a:buNone/>
                      </a:pPr>
                      <a:r>
                        <a:rPr lang="en-GB" sz="800">
                          <a:solidFill>
                            <a:schemeClr val="tx1"/>
                          </a:solidFill>
                        </a:rPr>
                        <a:t>FS2</a:t>
                      </a:r>
                    </a:p>
                    <a:p>
                      <a:pPr marL="0" lvl="0" indent="0" algn="l">
                        <a:buFont typeface="Arial"/>
                        <a:buNone/>
                      </a:pPr>
                      <a:r>
                        <a:rPr lang="en-GB" sz="800">
                          <a:solidFill>
                            <a:srgbClr val="FF0000"/>
                          </a:solidFill>
                        </a:rPr>
                        <a:t>N/A</a:t>
                      </a:r>
                    </a:p>
                    <a:p>
                      <a:pPr marL="0" lvl="0" indent="0" algn="l">
                        <a:buFont typeface="Arial"/>
                        <a:buNone/>
                      </a:pPr>
                      <a:endParaRPr lang="en-GB" sz="8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Identify common appliances that run on electricity. </a:t>
                      </a:r>
                      <a:endParaRPr lang="en-US"/>
                    </a:p>
                    <a:p>
                      <a:pPr marL="171450" indent="-171450" algn="l" rtl="0" fontAlgn="base">
                        <a:buFont typeface="Arial" panose="020B0604020202020204" pitchFamily="34" charset="0"/>
                        <a:buChar char="•"/>
                      </a:pPr>
                      <a:r>
                        <a:rPr lang="en-GB" sz="800"/>
                        <a:t>Construct a simple series electrical circuit, identifying and naming its basic parts, including cells, wires, bulbs, switches and buzzers. </a:t>
                      </a:r>
                    </a:p>
                    <a:p>
                      <a:pPr marL="171450" indent="-171450" algn="l" rtl="0" fontAlgn="base">
                        <a:buFont typeface="Arial" panose="020B0604020202020204" pitchFamily="34" charset="0"/>
                        <a:buChar char="•"/>
                      </a:pPr>
                      <a:r>
                        <a:rPr lang="en-GB" sz="800"/>
                        <a:t>Identify whether or not a lamp will light in a simple series circuit, based on whether or not the lamp is part of a complete loop with a battery. </a:t>
                      </a:r>
                    </a:p>
                    <a:p>
                      <a:pPr marL="171450" indent="-171450" algn="l" rtl="0" fontAlgn="base">
                        <a:buFont typeface="Arial" panose="020B0604020202020204" pitchFamily="34" charset="0"/>
                        <a:buChar char="•"/>
                      </a:pPr>
                      <a:r>
                        <a:rPr lang="en-GB" sz="800"/>
                        <a:t>Recognise that a switch opens and closes a circuit and associate this with whether or not a lamp lights in a simple series circuit. </a:t>
                      </a:r>
                    </a:p>
                    <a:p>
                      <a:pPr marL="171450" indent="-171450" algn="l" rtl="0" fontAlgn="base">
                        <a:buFont typeface="Arial" panose="020B0604020202020204" pitchFamily="34" charset="0"/>
                        <a:buChar char="•"/>
                      </a:pPr>
                      <a:r>
                        <a:rPr lang="en-GB" sz="800"/>
                        <a:t>Recognise some common conductors and insulators, and associate metals with being good conductors.</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Associate the brightness of a lamp or the volume of a buzzer with the number and voltage of cells used in the circuit. </a:t>
                      </a:r>
                    </a:p>
                    <a:p>
                      <a:pPr marL="171450" indent="-171450" algn="l" rtl="0" fontAlgn="base">
                        <a:buFont typeface="Arial" panose="020B0604020202020204" pitchFamily="34" charset="0"/>
                        <a:buChar char="•"/>
                      </a:pPr>
                      <a:r>
                        <a:rPr lang="en-GB" sz="800"/>
                        <a:t>Compare and give reasons for variations in how components function, including the brightness of bulbs, the loudness of buzzers and the on/off position of switches. </a:t>
                      </a:r>
                    </a:p>
                    <a:p>
                      <a:pPr marL="171450" indent="-171450" algn="l" rtl="0" fontAlgn="base">
                        <a:buFont typeface="Arial" panose="020B0604020202020204" pitchFamily="34" charset="0"/>
                        <a:buChar char="•"/>
                      </a:pPr>
                      <a:r>
                        <a:rPr lang="en-GB" sz="800"/>
                        <a:t>Use recognised symbols when representing a simple circuit in a diagram.</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8919479"/>
                  </a:ext>
                </a:extLst>
              </a:tr>
              <a:tr h="363278">
                <a:tc>
                  <a:txBody>
                    <a:bodyPr/>
                    <a:lstStyle/>
                    <a:p>
                      <a:pPr lvl="0">
                        <a:buNone/>
                      </a:pPr>
                      <a:r>
                        <a:rPr lang="en-GB" sz="900" b="1" i="0" u="none" strike="noStrike" noProof="0">
                          <a:solidFill>
                            <a:srgbClr val="000000"/>
                          </a:solidFill>
                          <a:effectLst/>
                          <a:latin typeface="Calibri"/>
                        </a:rPr>
                        <a:t>Tier 3 Vocabulary</a:t>
                      </a:r>
                      <a:endParaRPr lang="en-US"/>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800" b="0" i="0" u="none" strike="noStrike" noProof="0">
                          <a:solidFill>
                            <a:srgbClr val="000000"/>
                          </a:solidFill>
                          <a:latin typeface="Calibri"/>
                        </a:rPr>
                        <a:t>Electricity, appliances, device, electrical circuit, complete circuit, diagram, circuit symbol, components, cell, battery, positive/negative, terminal, connect/connection, loose connection, short circuit, wire, crocodile clip, bulb, bright/dim, switch, buzzer, volume, motor fast/faster, </a:t>
                      </a:r>
                      <a:endParaRPr lang="en-GB" sz="8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800"/>
                        <a:t>Electricity, appliances, device, electrical circuit, complete circuit, diagram, circuit symbol, components, cell, battery, positive/negative, terminal, connect/connection, loose connection, short circuit, wire, crocodile clip, bulb, bright/dim, switch, buzzer, volume, motor fast/faster, conductor, insulator, metal/non-metal, voltage, current, </a:t>
                      </a:r>
                      <a:r>
                        <a:rPr lang="en-GB" sz="800" err="1"/>
                        <a:t>resistence</a:t>
                      </a:r>
                      <a:r>
                        <a:rPr lang="en-GB" sz="800"/>
                        <a:t>.</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1605598406"/>
                  </a:ext>
                </a:extLst>
              </a:tr>
              <a:tr h="363279">
                <a:tc>
                  <a:txBody>
                    <a:bodyPr/>
                    <a:lstStyle/>
                    <a:p>
                      <a:pPr rtl="0" fontAlgn="auto"/>
                      <a:r>
                        <a:rPr lang="en-GB" sz="1200" b="1">
                          <a:effectLst/>
                          <a:latin typeface="Calibri"/>
                        </a:rPr>
                        <a:t>Earth and space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85000"/>
                      </a:schemeClr>
                    </a:solidFill>
                  </a:tcPr>
                </a:tc>
                <a:tc>
                  <a:txBody>
                    <a:bodyPr/>
                    <a:lstStyle/>
                    <a:p>
                      <a:pPr marL="0" lvl="0" indent="0" algn="l">
                        <a:buFont typeface="Arial" panose="020B0604020202020204" pitchFamily="34" charset="0"/>
                        <a:buNone/>
                      </a:pPr>
                      <a:r>
                        <a:rPr lang="en-GB" sz="800"/>
                        <a:t>FS1</a:t>
                      </a:r>
                    </a:p>
                    <a:p>
                      <a:pPr marL="0" lvl="0" indent="0" algn="l">
                        <a:buFont typeface="Arial" panose="020B0604020202020204" pitchFamily="34" charset="0"/>
                        <a:buNone/>
                      </a:pPr>
                      <a:r>
                        <a:rPr lang="en-GB" sz="800">
                          <a:solidFill>
                            <a:srgbClr val="FF0000"/>
                          </a:solidFill>
                        </a:rPr>
                        <a:t>N/A</a:t>
                      </a:r>
                    </a:p>
                    <a:p>
                      <a:pPr marL="0" lvl="0" indent="0" algn="l">
                        <a:buFont typeface="Arial" panose="020B0604020202020204" pitchFamily="34" charset="0"/>
                        <a:buNone/>
                      </a:pPr>
                      <a:r>
                        <a:rPr lang="en-GB" sz="800"/>
                        <a:t>FS2</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GB" sz="800"/>
                        <a:t>Explore the natural world around them.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a:t>Describe what they see, hear and feel whilst outside.</a:t>
                      </a:r>
                    </a:p>
                    <a:p>
                      <a:pPr marL="0" lvl="0" indent="0" algn="l">
                        <a:buFont typeface="Arial" panose="020B0604020202020204" pitchFamily="34" charset="0"/>
                        <a:buNone/>
                      </a:pPr>
                      <a:endParaRPr lang="en-GB" sz="800"/>
                    </a:p>
                    <a:p>
                      <a:pPr marL="0" lvl="0" indent="0" algn="l">
                        <a:buFont typeface="Arial" panose="020B0604020202020204" pitchFamily="34" charset="0"/>
                        <a:buNone/>
                      </a:pPr>
                      <a:endParaRPr lang="en-GB" sz="800"/>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Observe changes across the four seasons. (Y1 – Seasonal changes) </a:t>
                      </a:r>
                    </a:p>
                    <a:p>
                      <a:pPr marL="171450" indent="-171450" algn="l" rtl="0" fontAlgn="base">
                        <a:buFont typeface="Arial" panose="020B0604020202020204" pitchFamily="34" charset="0"/>
                        <a:buChar char="•"/>
                      </a:pPr>
                      <a:r>
                        <a:rPr lang="en-GB" sz="800"/>
                        <a:t>Observe and describe weather associated with the seasons and how day length varies. (Y1 – Seasonal changes)</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Describe the movement of the Earth, and other planets, relative to the Sun in the solar system. </a:t>
                      </a:r>
                    </a:p>
                    <a:p>
                      <a:pPr marL="171450" indent="-171450" algn="l" rtl="0" fontAlgn="base">
                        <a:buFont typeface="Arial" panose="020B0604020202020204" pitchFamily="34" charset="0"/>
                        <a:buChar char="•"/>
                      </a:pPr>
                      <a:r>
                        <a:rPr lang="en-GB" sz="800"/>
                        <a:t>Describe the movement of the Moon relative to the Earth. </a:t>
                      </a:r>
                    </a:p>
                    <a:p>
                      <a:pPr marL="171450" indent="-171450" algn="l" rtl="0" fontAlgn="base">
                        <a:buFont typeface="Arial" panose="020B0604020202020204" pitchFamily="34" charset="0"/>
                        <a:buChar char="•"/>
                      </a:pPr>
                      <a:r>
                        <a:rPr lang="en-GB" sz="800"/>
                        <a:t>Describe the Sun, Earth and Moon as approximately spherical bodies. </a:t>
                      </a:r>
                    </a:p>
                    <a:p>
                      <a:pPr marL="171450" indent="-171450" algn="l" rtl="0" fontAlgn="base">
                        <a:buFont typeface="Arial" panose="020B0604020202020204" pitchFamily="34" charset="0"/>
                        <a:buChar char="•"/>
                      </a:pPr>
                      <a:r>
                        <a:rPr lang="en-GB" sz="800"/>
                        <a:t>Use the idea of the Earth’s rotation to explain day and night and the apparent movement of the sun across the sky.</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0" indent="0" algn="l" rtl="0" fontAlgn="base">
                        <a:buFont typeface="Arial" panose="020B0604020202020204" pitchFamily="34" charset="0"/>
                        <a:buNone/>
                      </a:pPr>
                      <a:r>
                        <a:rPr lang="en-GB" sz="800">
                          <a:solidFill>
                            <a:srgbClr val="FF0000"/>
                          </a:solidFill>
                          <a:effectLst/>
                          <a:latin typeface="Calibri"/>
                        </a:rPr>
                        <a:t>N/A</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8"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8123165"/>
                  </a:ext>
                </a:extLst>
              </a:tr>
              <a:tr h="363278">
                <a:tc>
                  <a:txBody>
                    <a:bodyPr/>
                    <a:lstStyle/>
                    <a:p>
                      <a:pPr lvl="0">
                        <a:buNone/>
                      </a:pPr>
                      <a:r>
                        <a:rPr lang="en-GB" sz="900" b="1" i="0" u="none" strike="noStrike" noProof="0">
                          <a:solidFill>
                            <a:srgbClr val="000000"/>
                          </a:solidFill>
                          <a:effectLst/>
                          <a:latin typeface="Calibri"/>
                        </a:rPr>
                        <a:t>Tier 3 Vocabulary</a:t>
                      </a:r>
                      <a:endParaRPr lang="en-US"/>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8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700" b="0" i="0" u="none" strike="noStrike" noProof="0">
                          <a:solidFill>
                            <a:schemeClr val="tx1"/>
                          </a:solidFill>
                          <a:latin typeface="Calibri"/>
                        </a:rPr>
                        <a:t>Earth, planets, Sun, solar system, Moon, celestial body, sphere/spherical, rotate/rotation, spin, night/day, Mercury, Venus, Mars, Jupiter, Saturn, Uranus, Neptune, Pluto (dwarf planet), orbit, revolve, geocentric, model, heliocentric, model, shadow clocks, sundials, astronomical clocks.</a:t>
                      </a:r>
                      <a:endParaRPr lang="en-GB" sz="80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lgn="l">
                        <a:buNone/>
                      </a:pPr>
                      <a:endParaRPr lang="en-GB" sz="800">
                        <a:solidFill>
                          <a:srgbClr val="FF0000"/>
                        </a:solidFill>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4178120810"/>
                  </a:ext>
                </a:extLst>
              </a:tr>
            </a:tbl>
          </a:graphicData>
        </a:graphic>
      </p:graphicFrame>
    </p:spTree>
    <p:extLst>
      <p:ext uri="{BB962C8B-B14F-4D97-AF65-F5344CB8AC3E}">
        <p14:creationId xmlns:p14="http://schemas.microsoft.com/office/powerpoint/2010/main" val="3045478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1715781072"/>
              </p:ext>
            </p:extLst>
          </p:nvPr>
        </p:nvGraphicFramePr>
        <p:xfrm>
          <a:off x="97464" y="629092"/>
          <a:ext cx="11997080" cy="3342380"/>
        </p:xfrm>
        <a:graphic>
          <a:graphicData uri="http://schemas.openxmlformats.org/drawingml/2006/table">
            <a:tbl>
              <a:tblPr firstRow="1" bandRow="1">
                <a:tableStyleId>{5C22544A-7EE6-4342-B048-85BDC9FD1C3A}</a:tableStyleId>
              </a:tblPr>
              <a:tblGrid>
                <a:gridCol w="1499635">
                  <a:extLst>
                    <a:ext uri="{9D8B030D-6E8A-4147-A177-3AD203B41FA5}">
                      <a16:colId xmlns:a16="http://schemas.microsoft.com/office/drawing/2014/main" val="2172280651"/>
                    </a:ext>
                  </a:extLst>
                </a:gridCol>
                <a:gridCol w="1499635">
                  <a:extLst>
                    <a:ext uri="{9D8B030D-6E8A-4147-A177-3AD203B41FA5}">
                      <a16:colId xmlns:a16="http://schemas.microsoft.com/office/drawing/2014/main" val="88306828"/>
                    </a:ext>
                  </a:extLst>
                </a:gridCol>
                <a:gridCol w="1499635">
                  <a:extLst>
                    <a:ext uri="{9D8B030D-6E8A-4147-A177-3AD203B41FA5}">
                      <a16:colId xmlns:a16="http://schemas.microsoft.com/office/drawing/2014/main" val="806856243"/>
                    </a:ext>
                  </a:extLst>
                </a:gridCol>
                <a:gridCol w="1499635">
                  <a:extLst>
                    <a:ext uri="{9D8B030D-6E8A-4147-A177-3AD203B41FA5}">
                      <a16:colId xmlns:a16="http://schemas.microsoft.com/office/drawing/2014/main" val="1469464428"/>
                    </a:ext>
                  </a:extLst>
                </a:gridCol>
                <a:gridCol w="1499635">
                  <a:extLst>
                    <a:ext uri="{9D8B030D-6E8A-4147-A177-3AD203B41FA5}">
                      <a16:colId xmlns:a16="http://schemas.microsoft.com/office/drawing/2014/main" val="137780043"/>
                    </a:ext>
                  </a:extLst>
                </a:gridCol>
                <a:gridCol w="1499635">
                  <a:extLst>
                    <a:ext uri="{9D8B030D-6E8A-4147-A177-3AD203B41FA5}">
                      <a16:colId xmlns:a16="http://schemas.microsoft.com/office/drawing/2014/main" val="909841118"/>
                    </a:ext>
                  </a:extLst>
                </a:gridCol>
                <a:gridCol w="1499635">
                  <a:extLst>
                    <a:ext uri="{9D8B030D-6E8A-4147-A177-3AD203B41FA5}">
                      <a16:colId xmlns:a16="http://schemas.microsoft.com/office/drawing/2014/main" val="3614703373"/>
                    </a:ext>
                  </a:extLst>
                </a:gridCol>
                <a:gridCol w="1499635">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Long Term Plan - example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98650">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98650">
                <a:tc>
                  <a:txBody>
                    <a:bodyPr/>
                    <a:lstStyle/>
                    <a:p>
                      <a:pPr rtl="0" fontAlgn="auto"/>
                      <a:r>
                        <a:rPr lang="en-GB" sz="1200" b="1">
                          <a:effectLst/>
                          <a:latin typeface="Calibri"/>
                        </a:rPr>
                        <a:t>Theme 1</a:t>
                      </a:r>
                    </a:p>
                    <a:p>
                      <a:pPr lvl="0">
                        <a:buNone/>
                      </a:pPr>
                      <a:r>
                        <a:rPr lang="en-GB" sz="900" b="1" i="1">
                          <a:effectLst/>
                          <a:latin typeface="Calibri"/>
                        </a:rPr>
                        <a:t>Ourselves and </a:t>
                      </a:r>
                      <a:r>
                        <a:rPr lang="en-GB" sz="900" b="1" i="1" u="sng">
                          <a:effectLst/>
                          <a:latin typeface="Calibri"/>
                        </a:rPr>
                        <a:t>Humankind</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auto"/>
                      <a:endParaRPr lang="en-GB" sz="1200" b="1">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auto"/>
                      <a:r>
                        <a:rPr lang="en-GB" sz="1100" b="0" dirty="0">
                          <a:effectLst/>
                          <a:latin typeface="Calibri"/>
                        </a:rPr>
                        <a:t>Seasonal Changes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algn="ctr" rtl="0" fontAlgn="auto"/>
                      <a:r>
                        <a:rPr lang="en-GB" sz="1100" b="0" dirty="0"/>
                        <a:t>Use of Everyday Materials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auto"/>
                      <a:r>
                        <a:rPr lang="en-GB" sz="1100" b="0" dirty="0"/>
                        <a:t>Animals </a:t>
                      </a:r>
                      <a:r>
                        <a:rPr lang="en-GB" sz="1100" b="0" dirty="0" err="1"/>
                        <a:t>inc</a:t>
                      </a:r>
                      <a:r>
                        <a:rPr lang="en-GB" sz="1100" b="0" dirty="0"/>
                        <a:t> Humans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dirty="0">
                          <a:effectLst/>
                          <a:latin typeface="+mn-lt"/>
                        </a:rPr>
                        <a:t>Animals </a:t>
                      </a:r>
                      <a:r>
                        <a:rPr lang="en-GB" sz="1100" b="0" dirty="0" err="1">
                          <a:effectLst/>
                          <a:latin typeface="+mn-lt"/>
                        </a:rPr>
                        <a:t>inc</a:t>
                      </a:r>
                      <a:r>
                        <a:rPr lang="en-GB" sz="1100" b="0" dirty="0">
                          <a:effectLst/>
                          <a:latin typeface="+mn-lt"/>
                        </a:rPr>
                        <a:t> Humans</a:t>
                      </a:r>
                    </a:p>
                    <a:p>
                      <a:pPr algn="ctr" rtl="0" fontAlgn="auto"/>
                      <a:endParaRPr lang="en-GB" sz="1100" b="0" dirty="0">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dirty="0">
                          <a:effectLst/>
                          <a:latin typeface="+mn-lt"/>
                        </a:rPr>
                        <a:t>Animals </a:t>
                      </a:r>
                      <a:r>
                        <a:rPr lang="en-GB" sz="1100" b="0" dirty="0" err="1">
                          <a:effectLst/>
                          <a:latin typeface="+mn-lt"/>
                        </a:rPr>
                        <a:t>inc</a:t>
                      </a:r>
                      <a:r>
                        <a:rPr lang="en-GB" sz="1100" b="0" dirty="0">
                          <a:effectLst/>
                          <a:latin typeface="+mn-lt"/>
                        </a:rPr>
                        <a:t> Humans</a:t>
                      </a:r>
                    </a:p>
                    <a:p>
                      <a:pPr algn="ctr" rtl="0" fontAlgn="auto"/>
                      <a:endParaRPr lang="en-GB" sz="1100" b="1" dirty="0">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auto"/>
                      <a:r>
                        <a:rPr lang="en-GB" sz="1100" b="0" dirty="0"/>
                        <a:t>Light</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3327901"/>
                  </a:ext>
                </a:extLst>
              </a:tr>
              <a:tr h="398649">
                <a:tc>
                  <a:txBody>
                    <a:bodyPr/>
                    <a:lstStyle/>
                    <a:p>
                      <a:pPr lvl="0">
                        <a:buNone/>
                      </a:pPr>
                      <a:r>
                        <a:rPr lang="en-GB" sz="1200" b="1">
                          <a:effectLst/>
                          <a:latin typeface="Calibri"/>
                        </a:rPr>
                        <a:t>Theme 2</a:t>
                      </a:r>
                    </a:p>
                    <a:p>
                      <a:pPr lvl="0">
                        <a:buNone/>
                      </a:pPr>
                      <a:r>
                        <a:rPr lang="en-GB" sz="900" b="1" i="1">
                          <a:effectLst/>
                          <a:latin typeface="Calibri"/>
                        </a:rPr>
                        <a:t>Culture and Diversity</a:t>
                      </a:r>
                      <a:endParaRPr lang="en-GB" sz="1200" b="1">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solidFill>
                      <a:srgbClr val="BFADC6"/>
                    </a:solidFill>
                  </a:tcPr>
                </a:tc>
                <a:tc>
                  <a:txBody>
                    <a:bodyPr/>
                    <a:lstStyle/>
                    <a:p>
                      <a:pPr lvl="0" algn="ctr">
                        <a:buNone/>
                      </a:pPr>
                      <a:endParaRPr lang="en-GB" sz="1200" b="1">
                        <a:effectLst/>
                        <a:latin typeface="Calibri"/>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Animals </a:t>
                      </a:r>
                      <a:r>
                        <a:rPr lang="en-GB" sz="1100" b="0" dirty="0" err="1">
                          <a:effectLst/>
                          <a:latin typeface="Calibri"/>
                        </a:rPr>
                        <a:t>inc</a:t>
                      </a:r>
                      <a:r>
                        <a:rPr lang="en-GB" sz="1100" b="0" dirty="0">
                          <a:effectLst/>
                          <a:latin typeface="Calibri"/>
                        </a:rPr>
                        <a:t> Humans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0" dirty="0">
                          <a:effectLst/>
                          <a:latin typeface="+mn-lt"/>
                        </a:rPr>
                        <a:t>Animals </a:t>
                      </a:r>
                      <a:r>
                        <a:rPr lang="en-GB" sz="1100" b="0" dirty="0" err="1">
                          <a:effectLst/>
                          <a:latin typeface="+mn-lt"/>
                        </a:rPr>
                        <a:t>inc</a:t>
                      </a:r>
                      <a:r>
                        <a:rPr lang="en-GB" sz="1100" b="0" dirty="0">
                          <a:effectLst/>
                          <a:latin typeface="+mn-lt"/>
                        </a:rPr>
                        <a:t> Humans</a:t>
                      </a:r>
                    </a:p>
                    <a:p>
                      <a:pPr lvl="0" algn="ctr">
                        <a:buNone/>
                      </a:pPr>
                      <a:endParaRPr lang="en-GB" sz="1100" b="0" dirty="0"/>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Light</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Living Things and their Habitats</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Earth and Space</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Electricity</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6919230"/>
                  </a:ext>
                </a:extLst>
              </a:tr>
              <a:tr h="398649">
                <a:tc>
                  <a:txBody>
                    <a:bodyPr/>
                    <a:lstStyle/>
                    <a:p>
                      <a:pPr lvl="0">
                        <a:buNone/>
                      </a:pPr>
                      <a:r>
                        <a:rPr lang="en-GB" sz="1200" b="1">
                          <a:effectLst/>
                          <a:latin typeface="Calibri"/>
                        </a:rPr>
                        <a:t>Theme 3</a:t>
                      </a:r>
                    </a:p>
                    <a:p>
                      <a:pPr lvl="0">
                        <a:buNone/>
                      </a:pPr>
                      <a:r>
                        <a:rPr lang="en-GB" sz="900" b="1" i="1">
                          <a:effectLst/>
                          <a:latin typeface="Calibri"/>
                        </a:rPr>
                        <a:t>Community and Citizenship</a:t>
                      </a:r>
                      <a:endParaRPr lang="en-GB" sz="1200" b="1" i="1">
                        <a:effectLst/>
                        <a:latin typeface="Calibri"/>
                      </a:endParaRP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solidFill>
                      <a:srgbClr val="BFADC6"/>
                    </a:solidFill>
                  </a:tcPr>
                </a:tc>
                <a:tc>
                  <a:txBody>
                    <a:bodyPr/>
                    <a:lstStyle/>
                    <a:p>
                      <a:pPr lvl="0" algn="ctr">
                        <a:buNone/>
                      </a:pPr>
                      <a:endParaRPr lang="en-GB" sz="1200" b="1">
                        <a:effectLst/>
                        <a:latin typeface="Calibri"/>
                      </a:endParaRP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Seasonal changes</a:t>
                      </a:r>
                    </a:p>
                    <a:p>
                      <a:pPr lvl="0" algn="ctr">
                        <a:buNone/>
                      </a:pPr>
                      <a:r>
                        <a:rPr lang="en-GB" sz="1100" b="0" dirty="0">
                          <a:effectLst/>
                          <a:latin typeface="Calibri"/>
                        </a:rPr>
                        <a:t>Everyday Materials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solidFill>
                      <a:schemeClr val="bg1"/>
                    </a:solidFill>
                  </a:tcPr>
                </a:tc>
                <a:tc>
                  <a:txBody>
                    <a:bodyPr/>
                    <a:lstStyle/>
                    <a:p>
                      <a:pPr lvl="0" algn="ctr">
                        <a:buNone/>
                      </a:pPr>
                      <a:r>
                        <a:rPr lang="en-GB" sz="1100" b="0" i="0" dirty="0">
                          <a:effectLst/>
                          <a:latin typeface="Calibri"/>
                        </a:rPr>
                        <a:t>Plants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Plants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States of Matter</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Forces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Animals </a:t>
                      </a:r>
                      <a:r>
                        <a:rPr lang="en-GB" sz="1100" b="0" dirty="0" err="1">
                          <a:effectLst/>
                          <a:latin typeface="Calibri"/>
                        </a:rPr>
                        <a:t>inc</a:t>
                      </a:r>
                      <a:r>
                        <a:rPr lang="en-GB" sz="1100" b="0" dirty="0">
                          <a:effectLst/>
                          <a:latin typeface="Calibri"/>
                        </a:rPr>
                        <a:t> Humans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0319166"/>
                  </a:ext>
                </a:extLst>
              </a:tr>
              <a:tr h="398649">
                <a:tc>
                  <a:txBody>
                    <a:bodyPr/>
                    <a:lstStyle/>
                    <a:p>
                      <a:pPr lvl="0">
                        <a:buNone/>
                      </a:pPr>
                      <a:r>
                        <a:rPr lang="en-GB" sz="1200" b="1">
                          <a:effectLst/>
                          <a:latin typeface="Calibri"/>
                        </a:rPr>
                        <a:t>Theme 4</a:t>
                      </a:r>
                    </a:p>
                    <a:p>
                      <a:pPr lvl="0">
                        <a:buNone/>
                      </a:pPr>
                      <a:r>
                        <a:rPr lang="en-GB" sz="900" b="1" i="1">
                          <a:effectLst/>
                          <a:latin typeface="Calibri"/>
                        </a:rPr>
                        <a:t>Exploration and Discovery</a:t>
                      </a:r>
                      <a:endParaRPr lang="en-GB" sz="1200" b="1">
                        <a:effectLst/>
                        <a:latin typeface="Calibri"/>
                      </a:endParaRP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solidFill>
                      <a:srgbClr val="BFADC6"/>
                    </a:solidFill>
                  </a:tcPr>
                </a:tc>
                <a:tc>
                  <a:txBody>
                    <a:bodyPr/>
                    <a:lstStyle/>
                    <a:p>
                      <a:pPr lvl="0" algn="ctr">
                        <a:buNone/>
                      </a:pPr>
                      <a:endParaRPr lang="en-GB" sz="1200" b="1">
                        <a:effectLst/>
                        <a:latin typeface="Calibri"/>
                      </a:endParaRP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Plants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solidFill>
                      <a:schemeClr val="bg1"/>
                    </a:solidFill>
                  </a:tcPr>
                </a:tc>
                <a:tc>
                  <a:txBody>
                    <a:bodyPr/>
                    <a:lstStyle/>
                    <a:p>
                      <a:pPr lvl="0" algn="ctr">
                        <a:buNone/>
                      </a:pPr>
                      <a:r>
                        <a:rPr lang="en-GB" sz="1100" b="0" i="0" dirty="0"/>
                        <a:t>SAT’s Practice</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Forces and Magnets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Sound</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Living Things and their Habitats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Living Things and their Habitats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9814232"/>
                  </a:ext>
                </a:extLst>
              </a:tr>
              <a:tr h="398649">
                <a:tc>
                  <a:txBody>
                    <a:bodyPr/>
                    <a:lstStyle/>
                    <a:p>
                      <a:pPr lvl="0">
                        <a:buNone/>
                      </a:pPr>
                      <a:r>
                        <a:rPr lang="en-GB" sz="1200" b="1">
                          <a:effectLst/>
                          <a:latin typeface="Calibri"/>
                        </a:rPr>
                        <a:t>Theme 5</a:t>
                      </a:r>
                    </a:p>
                    <a:p>
                      <a:pPr lvl="0">
                        <a:buNone/>
                      </a:pPr>
                      <a:r>
                        <a:rPr lang="en-GB" sz="900" b="1" i="1">
                          <a:effectLst/>
                          <a:latin typeface="Calibri"/>
                        </a:rPr>
                        <a:t>Expression and Creativity</a:t>
                      </a:r>
                      <a:endParaRPr lang="en-GB" sz="1200" b="1">
                        <a:effectLst/>
                        <a:latin typeface="Calibri"/>
                      </a:endParaRP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solidFill>
                      <a:srgbClr val="BFADC6"/>
                    </a:solidFill>
                  </a:tcPr>
                </a:tc>
                <a:tc>
                  <a:txBody>
                    <a:bodyPr/>
                    <a:lstStyle/>
                    <a:p>
                      <a:pPr lvl="0" algn="ctr">
                        <a:buNone/>
                      </a:pPr>
                      <a:endParaRPr lang="en-GB" sz="1200" b="1">
                        <a:effectLst/>
                        <a:latin typeface="Calibri"/>
                      </a:endParaRP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Seasonal Changes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solidFill>
                      <a:schemeClr val="bg1"/>
                    </a:solidFill>
                  </a:tcPr>
                </a:tc>
                <a:tc>
                  <a:txBody>
                    <a:bodyPr/>
                    <a:lstStyle/>
                    <a:p>
                      <a:pPr lvl="0" algn="ctr">
                        <a:buNone/>
                      </a:pPr>
                      <a:r>
                        <a:rPr lang="en-GB" sz="1100" b="0" i="0" dirty="0">
                          <a:effectLst/>
                          <a:latin typeface="Calibri"/>
                        </a:rPr>
                        <a:t>Living Things and their Habitats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Rocks and Soils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effectLst/>
                          <a:latin typeface="Calibri"/>
                        </a:rPr>
                        <a:t>Electricity</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Properties and changes of materials</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tc>
                  <a:txBody>
                    <a:bodyPr/>
                    <a:lstStyle/>
                    <a:p>
                      <a:pPr lvl="0" algn="ctr">
                        <a:buNone/>
                      </a:pPr>
                      <a:r>
                        <a:rPr lang="en-GB" sz="1100" b="0" dirty="0"/>
                        <a:t>Evolution and Inheritance</a:t>
                      </a:r>
                    </a:p>
                  </a:txBody>
                  <a:tcPr>
                    <a:lnL w="13648">
                      <a:solidFill>
                        <a:srgbClr val="000000"/>
                      </a:solidFill>
                    </a:lnL>
                    <a:lnR w="13648">
                      <a:solidFill>
                        <a:srgbClr val="000000"/>
                      </a:solidFill>
                    </a:lnR>
                    <a:lnT w="13648">
                      <a:solidFill>
                        <a:srgbClr val="000000"/>
                      </a:solidFill>
                    </a:lnT>
                    <a:lnB w="13648"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5358823"/>
                  </a:ext>
                </a:extLst>
              </a:tr>
              <a:tr h="398649">
                <a:tc>
                  <a:txBody>
                    <a:bodyPr/>
                    <a:lstStyle/>
                    <a:p>
                      <a:pPr lvl="0">
                        <a:buNone/>
                      </a:pPr>
                      <a:r>
                        <a:rPr lang="en-GB" sz="1200" b="1">
                          <a:effectLst/>
                          <a:latin typeface="Calibri"/>
                        </a:rPr>
                        <a:t>Theme 6</a:t>
                      </a:r>
                    </a:p>
                    <a:p>
                      <a:pPr lvl="0">
                        <a:buNone/>
                      </a:pPr>
                      <a:r>
                        <a:rPr lang="en-GB" sz="900" b="1" i="1" u="sng">
                          <a:effectLst/>
                          <a:latin typeface="Calibri"/>
                        </a:rPr>
                        <a:t>Ourselves</a:t>
                      </a:r>
                      <a:r>
                        <a:rPr lang="en-GB" sz="900" b="1" i="1">
                          <a:effectLst/>
                          <a:latin typeface="Calibri"/>
                        </a:rPr>
                        <a:t> and humankind</a:t>
                      </a:r>
                    </a:p>
                  </a:txBody>
                  <a:tcPr>
                    <a:lnL w="13648">
                      <a:solidFill>
                        <a:srgbClr val="000000"/>
                      </a:solidFill>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solidFill>
                      <a:srgbClr val="BFADC6"/>
                    </a:solidFill>
                  </a:tcPr>
                </a:tc>
                <a:tc>
                  <a:txBody>
                    <a:bodyPr/>
                    <a:lstStyle/>
                    <a:p>
                      <a:pPr lvl="0" algn="ctr">
                        <a:buNone/>
                      </a:pPr>
                      <a:endParaRPr lang="en-GB" sz="1200" b="1">
                        <a:effectLst/>
                        <a:latin typeface="Calibri"/>
                      </a:endParaRPr>
                    </a:p>
                  </a:txBody>
                  <a:tcPr>
                    <a:lnL w="13648" cap="flat" cmpd="sng" algn="ctr">
                      <a:solidFill>
                        <a:srgbClr val="000000"/>
                      </a:solidFill>
                      <a:prstDash val="solid"/>
                      <a:round/>
                      <a:headEnd type="none" w="med" len="med"/>
                      <a:tailEnd type="none" w="med" len="med"/>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noFill/>
                  </a:tcPr>
                </a:tc>
                <a:tc>
                  <a:txBody>
                    <a:bodyPr/>
                    <a:lstStyle/>
                    <a:p>
                      <a:pPr lvl="0" algn="ctr">
                        <a:buNone/>
                      </a:pPr>
                      <a:r>
                        <a:rPr lang="en-GB" sz="1100" b="0" dirty="0"/>
                        <a:t>SRE</a:t>
                      </a:r>
                    </a:p>
                  </a:txBody>
                  <a:tcPr>
                    <a:lnL w="13648" cap="flat" cmpd="sng" algn="ctr">
                      <a:solidFill>
                        <a:srgbClr val="000000"/>
                      </a:solidFill>
                      <a:prstDash val="solid"/>
                      <a:round/>
                      <a:headEnd type="none" w="med" len="med"/>
                      <a:tailEnd type="none" w="med" len="med"/>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solidFill>
                      <a:schemeClr val="bg1"/>
                    </a:solidFill>
                  </a:tcPr>
                </a:tc>
                <a:tc>
                  <a:txBody>
                    <a:bodyPr/>
                    <a:lstStyle/>
                    <a:p>
                      <a:pPr lvl="0" algn="ctr">
                        <a:buNone/>
                      </a:pPr>
                      <a:r>
                        <a:rPr lang="en-GB" sz="1100" b="0" i="0" dirty="0">
                          <a:effectLst/>
                          <a:latin typeface="Calibri"/>
                        </a:rPr>
                        <a:t>SRE</a:t>
                      </a:r>
                    </a:p>
                  </a:txBody>
                  <a:tcPr>
                    <a:lnL w="13648" cap="flat" cmpd="sng" algn="ctr">
                      <a:solidFill>
                        <a:srgbClr val="000000"/>
                      </a:solidFill>
                      <a:prstDash val="solid"/>
                      <a:round/>
                      <a:headEnd type="none" w="med" len="med"/>
                      <a:tailEnd type="none" w="med" len="med"/>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noFill/>
                  </a:tcPr>
                </a:tc>
                <a:tc>
                  <a:txBody>
                    <a:bodyPr/>
                    <a:lstStyle/>
                    <a:p>
                      <a:pPr lvl="0" algn="ctr">
                        <a:buNone/>
                      </a:pPr>
                      <a:r>
                        <a:rPr lang="en-GB" sz="1100" b="0" dirty="0"/>
                        <a:t>SRE</a:t>
                      </a:r>
                    </a:p>
                  </a:txBody>
                  <a:tcPr>
                    <a:lnL w="13648" cap="flat" cmpd="sng" algn="ctr">
                      <a:solidFill>
                        <a:srgbClr val="000000"/>
                      </a:solidFill>
                      <a:prstDash val="solid"/>
                      <a:round/>
                      <a:headEnd type="none" w="med" len="med"/>
                      <a:tailEnd type="none" w="med" len="med"/>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noFill/>
                  </a:tcPr>
                </a:tc>
                <a:tc>
                  <a:txBody>
                    <a:bodyPr/>
                    <a:lstStyle/>
                    <a:p>
                      <a:pPr lvl="0" algn="ctr">
                        <a:buNone/>
                      </a:pPr>
                      <a:r>
                        <a:rPr lang="en-GB" sz="1100" b="0" dirty="0">
                          <a:effectLst/>
                          <a:latin typeface="Calibri"/>
                        </a:rPr>
                        <a:t>SRE</a:t>
                      </a:r>
                    </a:p>
                  </a:txBody>
                  <a:tcPr>
                    <a:lnL w="13648" cap="flat" cmpd="sng" algn="ctr">
                      <a:solidFill>
                        <a:srgbClr val="000000"/>
                      </a:solidFill>
                      <a:prstDash val="solid"/>
                      <a:round/>
                      <a:headEnd type="none" w="med" len="med"/>
                      <a:tailEnd type="none" w="med" len="med"/>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noFill/>
                  </a:tcPr>
                </a:tc>
                <a:tc>
                  <a:txBody>
                    <a:bodyPr/>
                    <a:lstStyle/>
                    <a:p>
                      <a:pPr lvl="0" algn="ctr">
                        <a:buNone/>
                      </a:pPr>
                      <a:r>
                        <a:rPr lang="en-GB" sz="1100" b="0" dirty="0"/>
                        <a:t>SRE</a:t>
                      </a:r>
                    </a:p>
                  </a:txBody>
                  <a:tcPr>
                    <a:lnL w="13648" cap="flat" cmpd="sng" algn="ctr">
                      <a:solidFill>
                        <a:srgbClr val="000000"/>
                      </a:solidFill>
                      <a:prstDash val="solid"/>
                      <a:round/>
                      <a:headEnd type="none" w="med" len="med"/>
                      <a:tailEnd type="none" w="med" len="med"/>
                    </a:lnL>
                    <a:lnR w="13648" cap="flat" cmpd="sng" algn="ctr">
                      <a:solidFill>
                        <a:srgbClr val="000000"/>
                      </a:solidFill>
                      <a:prstDash val="solid"/>
                      <a:round/>
                      <a:headEnd type="none" w="med" len="med"/>
                      <a:tailEnd type="none" w="med" len="med"/>
                    </a:lnR>
                    <a:lnT w="13648">
                      <a:solidFill>
                        <a:srgbClr val="000000"/>
                      </a:solidFill>
                    </a:lnT>
                    <a:lnB w="13648">
                      <a:solidFill>
                        <a:srgbClr val="000000"/>
                      </a:solidFill>
                    </a:lnB>
                    <a:noFill/>
                  </a:tcPr>
                </a:tc>
                <a:tc>
                  <a:txBody>
                    <a:bodyPr/>
                    <a:lstStyle/>
                    <a:p>
                      <a:pPr lvl="0" algn="ctr">
                        <a:buNone/>
                      </a:pPr>
                      <a:r>
                        <a:rPr lang="en-GB" sz="1100" b="0" dirty="0"/>
                        <a:t>SRE</a:t>
                      </a:r>
                    </a:p>
                  </a:txBody>
                  <a:tcPr>
                    <a:lnL w="13648" cap="flat" cmpd="sng" algn="ctr">
                      <a:solidFill>
                        <a:srgbClr val="000000"/>
                      </a:solidFill>
                      <a:prstDash val="solid"/>
                      <a:round/>
                      <a:headEnd type="none" w="med" len="med"/>
                      <a:tailEnd type="none" w="med" len="med"/>
                    </a:lnL>
                    <a:lnR w="13648">
                      <a:solidFill>
                        <a:srgbClr val="000000"/>
                      </a:solidFill>
                    </a:lnR>
                    <a:lnT w="13648">
                      <a:solidFill>
                        <a:srgbClr val="000000"/>
                      </a:solidFill>
                    </a:lnT>
                    <a:lnB w="13648">
                      <a:solidFill>
                        <a:srgbClr val="000000"/>
                      </a:solidFill>
                    </a:lnB>
                    <a:noFill/>
                  </a:tcPr>
                </a:tc>
                <a:extLst>
                  <a:ext uri="{0D108BD9-81ED-4DB2-BD59-A6C34878D82A}">
                    <a16:rowId xmlns:a16="http://schemas.microsoft.com/office/drawing/2014/main" val="658989274"/>
                  </a:ext>
                </a:extLst>
              </a:tr>
            </a:tbl>
          </a:graphicData>
        </a:graphic>
      </p:graphicFrame>
    </p:spTree>
    <p:extLst>
      <p:ext uri="{BB962C8B-B14F-4D97-AF65-F5344CB8AC3E}">
        <p14:creationId xmlns:p14="http://schemas.microsoft.com/office/powerpoint/2010/main" val="190860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grpSp>
        <p:nvGrpSpPr>
          <p:cNvPr id="18" name="Group 17">
            <a:extLst>
              <a:ext uri="{FF2B5EF4-FFF2-40B4-BE49-F238E27FC236}">
                <a16:creationId xmlns:a16="http://schemas.microsoft.com/office/drawing/2014/main" id="{44345D90-654C-1F7A-8A1A-5BBDF3959952}"/>
              </a:ext>
            </a:extLst>
          </p:cNvPr>
          <p:cNvGrpSpPr/>
          <p:nvPr/>
        </p:nvGrpSpPr>
        <p:grpSpPr>
          <a:xfrm>
            <a:off x="11775559" y="53163"/>
            <a:ext cx="327837" cy="336697"/>
            <a:chOff x="434164" y="1080977"/>
            <a:chExt cx="797441" cy="761999"/>
          </a:xfrm>
        </p:grpSpPr>
        <p:sp>
          <p:nvSpPr>
            <p:cNvPr id="15" name="Rectangle: Rounded Corners 14">
              <a:extLst>
                <a:ext uri="{FF2B5EF4-FFF2-40B4-BE49-F238E27FC236}">
                  <a16:creationId xmlns:a16="http://schemas.microsoft.com/office/drawing/2014/main" id="{517E892C-FA15-CDDE-59F6-A307EB23D85D}"/>
                </a:ext>
              </a:extLst>
            </p:cNvPr>
            <p:cNvSpPr/>
            <p:nvPr/>
          </p:nvSpPr>
          <p:spPr>
            <a:xfrm>
              <a:off x="434164" y="1080977"/>
              <a:ext cx="797441" cy="761999"/>
            </a:xfrm>
            <a:prstGeom prst="roundRect">
              <a:avLst/>
            </a:prstGeom>
            <a:solidFill>
              <a:srgbClr val="2B0B5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descr="A close up of a logo&#10;&#10;Description automatically generated">
              <a:extLst>
                <a:ext uri="{FF2B5EF4-FFF2-40B4-BE49-F238E27FC236}">
                  <a16:creationId xmlns:a16="http://schemas.microsoft.com/office/drawing/2014/main" id="{AAAF2CE5-A252-7B4D-4C42-2F18DB819806}"/>
                </a:ext>
              </a:extLst>
            </p:cNvPr>
            <p:cNvPicPr>
              <a:picLocks noChangeAspect="1"/>
            </p:cNvPicPr>
            <p:nvPr/>
          </p:nvPicPr>
          <p:blipFill>
            <a:blip r:embed="rId2">
              <a:alphaModFix amt="20000"/>
            </a:blip>
            <a:stretch>
              <a:fillRect/>
            </a:stretch>
          </p:blipFill>
          <p:spPr>
            <a:xfrm>
              <a:off x="516039" y="1128242"/>
              <a:ext cx="633185" cy="669092"/>
            </a:xfrm>
            <a:prstGeom prst="rect">
              <a:avLst/>
            </a:prstGeom>
          </p:spPr>
        </p:pic>
      </p:grpSp>
      <p:sp>
        <p:nvSpPr>
          <p:cNvPr id="19" name="TextBox 18">
            <a:extLst>
              <a:ext uri="{FF2B5EF4-FFF2-40B4-BE49-F238E27FC236}">
                <a16:creationId xmlns:a16="http://schemas.microsoft.com/office/drawing/2014/main" id="{0DFCCB05-DD61-AAF7-8ED4-CD95107A461F}"/>
              </a:ext>
            </a:extLst>
          </p:cNvPr>
          <p:cNvSpPr txBox="1"/>
          <p:nvPr/>
        </p:nvSpPr>
        <p:spPr>
          <a:xfrm>
            <a:off x="134680" y="586563"/>
            <a:ext cx="11798594" cy="92332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latin typeface="Comic Sans MS" panose="030F0702030302020204" pitchFamily="66" charset="0"/>
                <a:cs typeface="Calibri"/>
              </a:rPr>
              <a:t>Intent:</a:t>
            </a:r>
          </a:p>
          <a:p>
            <a:r>
              <a:rPr lang="en-GB" sz="1200" dirty="0">
                <a:latin typeface="Comic Sans MS" panose="030F0702030302020204" pitchFamily="66" charset="0"/>
                <a:cs typeface="Calibri"/>
              </a:rPr>
              <a:t>Brent Knoll Primary School recognises and values the importance of science and scientific enquiry.  </a:t>
            </a:r>
          </a:p>
          <a:p>
            <a:endParaRPr lang="en-GB" sz="1200" dirty="0">
              <a:latin typeface="Comic Sans MS" panose="030F0702030302020204" pitchFamily="66" charset="0"/>
              <a:cs typeface="Calibri"/>
            </a:endParaRPr>
          </a:p>
          <a:p>
            <a:r>
              <a:rPr lang="en-GB" sz="1200" dirty="0">
                <a:latin typeface="Comic Sans MS" panose="030F0702030302020204" pitchFamily="66" charset="0"/>
                <a:cs typeface="Calibri"/>
              </a:rPr>
              <a:t>Science at Brent Knoll Primary School aims to develop a fun, practical and engaging high-quality curriculum that inspires the next generation to succeed and excel in science. We do this through fully adhering to the aims of the national curriculum and fostering a healthy curiosity and interest in the sciences.  </a:t>
            </a:r>
          </a:p>
          <a:p>
            <a:endParaRPr lang="en-GB" sz="1200" dirty="0">
              <a:latin typeface="Comic Sans MS" panose="030F0702030302020204" pitchFamily="66" charset="0"/>
              <a:cs typeface="Calibri"/>
            </a:endParaRPr>
          </a:p>
          <a:p>
            <a:r>
              <a:rPr lang="en-GB" sz="1200" dirty="0">
                <a:latin typeface="Comic Sans MS" panose="030F0702030302020204" pitchFamily="66" charset="0"/>
                <a:cs typeface="Calibri"/>
              </a:rPr>
              <a:t>At the heart of our progressive science curriculum is scientific investigation. Wherever possible we intend to deliver lessons where children learn through varied systematic investigations, leading to them being equipped for life to ask and answer scientific questions about the world around them.  </a:t>
            </a:r>
          </a:p>
          <a:p>
            <a:endParaRPr lang="en-GB" sz="1200" dirty="0">
              <a:latin typeface="Comic Sans MS" panose="030F0702030302020204" pitchFamily="66" charset="0"/>
              <a:cs typeface="Calibri"/>
            </a:endParaRPr>
          </a:p>
          <a:p>
            <a:r>
              <a:rPr lang="en-GB" sz="1200" dirty="0">
                <a:latin typeface="Comic Sans MS" panose="030F0702030302020204" pitchFamily="66" charset="0"/>
                <a:cs typeface="Calibri"/>
              </a:rPr>
              <a:t>We believe science encompasses the acquisition of knowledge, concepts, skills and positive attitudes. Throughout the programmes of study, the children will acquire and develop the key knowledge that has been identified within each unit and across each year group, as well as the application of scientific skills.  </a:t>
            </a:r>
          </a:p>
          <a:p>
            <a:endParaRPr lang="en-GB" sz="1200" dirty="0">
              <a:latin typeface="Comic Sans MS" panose="030F0702030302020204" pitchFamily="66" charset="0"/>
              <a:cs typeface="Calibri"/>
            </a:endParaRPr>
          </a:p>
          <a:p>
            <a:r>
              <a:rPr lang="en-GB" sz="1200" dirty="0">
                <a:latin typeface="Comic Sans MS" panose="030F0702030302020204" pitchFamily="66" charset="0"/>
                <a:cs typeface="Calibri"/>
              </a:rPr>
              <a:t>We ensure that the Working Scientifically skills are built-on and developed throughout children’s time at the school so that they can apply their knowledge of science when using equipment, conducting experiments and investigation, building arguments and explaining concepts confidently, being familiar with scientific terminology and, most importantly, to continue to ask questions and be curious about their surroundings. </a:t>
            </a:r>
          </a:p>
          <a:p>
            <a:endParaRPr lang="en-GB" dirty="0">
              <a:cs typeface="Calibri"/>
            </a:endParaRPr>
          </a:p>
          <a:p>
            <a:r>
              <a:rPr lang="en-GB" sz="1200" b="1" u="sng" dirty="0">
                <a:latin typeface="Comic Sans MS" panose="030F0702030302020204" pitchFamily="66" charset="0"/>
                <a:cs typeface="Calibri"/>
              </a:rPr>
              <a:t>Implementation:</a:t>
            </a:r>
          </a:p>
          <a:p>
            <a:endParaRPr lang="en-GB" sz="1200" b="1" u="sng" dirty="0">
              <a:latin typeface="Comic Sans MS" panose="030F0702030302020204" pitchFamily="66" charset="0"/>
              <a:cs typeface="Calibri"/>
            </a:endParaRPr>
          </a:p>
          <a:p>
            <a:r>
              <a:rPr lang="en-GB" sz="1200" dirty="0">
                <a:latin typeface="Comic Sans MS" panose="030F0702030302020204" pitchFamily="66" charset="0"/>
                <a:cs typeface="Calibri"/>
              </a:rPr>
              <a:t>The acquisition of key scientific knowledge is an integral part of our science lessons. The progression of skills for working scientifically are developed through the year groups and scientific enquiry skills are of key importance within lessons. </a:t>
            </a:r>
          </a:p>
          <a:p>
            <a:endParaRPr lang="en-GB" sz="1200" dirty="0">
              <a:latin typeface="Comic Sans MS" panose="030F0702030302020204" pitchFamily="66" charset="0"/>
              <a:cs typeface="Calibri"/>
            </a:endParaRPr>
          </a:p>
          <a:p>
            <a:r>
              <a:rPr lang="en-GB" sz="1200" dirty="0">
                <a:latin typeface="Comic Sans MS" panose="030F0702030302020204" pitchFamily="66" charset="0"/>
                <a:cs typeface="Calibri"/>
              </a:rPr>
              <a:t>At Brent Knoll, teachers create a positive attitude to science learning within their classrooms and reinforce an expectation that all children are capable of achieving high standards in science. </a:t>
            </a:r>
          </a:p>
          <a:p>
            <a:endParaRPr lang="en-GB" sz="1200" dirty="0">
              <a:latin typeface="Comic Sans MS" panose="030F0702030302020204" pitchFamily="66" charset="0"/>
              <a:cs typeface="Calibri"/>
            </a:endParaRPr>
          </a:p>
          <a:p>
            <a:r>
              <a:rPr lang="en-GB" sz="1200" dirty="0">
                <a:latin typeface="Comic Sans MS" panose="030F0702030302020204" pitchFamily="66" charset="0"/>
                <a:cs typeface="Calibri"/>
              </a:rPr>
              <a:t>Our whole school approach to the teaching and learning of science involves the following; </a:t>
            </a:r>
          </a:p>
          <a:p>
            <a:pPr marL="171450" indent="-171450">
              <a:buFont typeface="Arial" panose="020B0604020202020204" pitchFamily="34" charset="0"/>
              <a:buChar char="•"/>
            </a:pPr>
            <a:r>
              <a:rPr lang="en-GB" sz="1200" dirty="0">
                <a:latin typeface="Comic Sans MS" panose="030F0702030302020204" pitchFamily="66" charset="0"/>
                <a:cs typeface="Calibri"/>
              </a:rPr>
              <a:t>Science will be taught in year groups, which will be planned and arranged in topic blocks by the class teacher. This will allow children to focus on developing their knowledge and skills. Our strategy is to enable all children to be catered for through adapted planning suited to their abilities. </a:t>
            </a:r>
          </a:p>
          <a:p>
            <a:endParaRPr lang="en-GB" sz="1200" dirty="0">
              <a:latin typeface="Comic Sans MS" panose="030F0702030302020204" pitchFamily="66" charset="0"/>
              <a:cs typeface="Calibri"/>
            </a:endParaRPr>
          </a:p>
          <a:p>
            <a:pPr marL="171450" indent="-171450">
              <a:buFont typeface="Arial" panose="020B0604020202020204" pitchFamily="34" charset="0"/>
              <a:buChar char="•"/>
            </a:pPr>
            <a:r>
              <a:rPr lang="en-GB" sz="1200" dirty="0">
                <a:latin typeface="Comic Sans MS" panose="030F0702030302020204" pitchFamily="66" charset="0"/>
                <a:cs typeface="Calibri"/>
              </a:rPr>
              <a:t>We plan for problem solving and real life opportunities that enable children to find out for themselves. Children are encouraged to ask their own questions and be given opportunities to use their scientific skills and research to discover the answers. This curiosity is celebrated within the classroom. Planning involves teachers creating practical, engaging lessons with opportunities for precise questioning in class to test conceptual knowledge and skills, and assess children regularly to identify those children with gaps in learning. </a:t>
            </a: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sz="1200" dirty="0">
              <a:latin typeface="Comic Sans MS" panose="030F0702030302020204" pitchFamily="66" charset="0"/>
              <a:cs typeface="Calibri"/>
            </a:endParaRPr>
          </a:p>
          <a:p>
            <a:endParaRPr lang="en-GB" dirty="0">
              <a:cs typeface="Calibri"/>
            </a:endParaRPr>
          </a:p>
        </p:txBody>
      </p:sp>
      <p:grpSp>
        <p:nvGrpSpPr>
          <p:cNvPr id="6" name="Group 5">
            <a:extLst>
              <a:ext uri="{FF2B5EF4-FFF2-40B4-BE49-F238E27FC236}">
                <a16:creationId xmlns:a16="http://schemas.microsoft.com/office/drawing/2014/main" id="{FE5E3230-2EA3-376E-0F15-3DAAA437689A}"/>
              </a:ext>
            </a:extLst>
          </p:cNvPr>
          <p:cNvGrpSpPr/>
          <p:nvPr/>
        </p:nvGrpSpPr>
        <p:grpSpPr>
          <a:xfrm>
            <a:off x="11776970" y="36210"/>
            <a:ext cx="317565" cy="336828"/>
            <a:chOff x="435318" y="1416645"/>
            <a:chExt cx="891825" cy="866914"/>
          </a:xfrm>
        </p:grpSpPr>
        <p:sp>
          <p:nvSpPr>
            <p:cNvPr id="3" name="Rectangle: Rounded Corners 2">
              <a:extLst>
                <a:ext uri="{FF2B5EF4-FFF2-40B4-BE49-F238E27FC236}">
                  <a16:creationId xmlns:a16="http://schemas.microsoft.com/office/drawing/2014/main" id="{F70FDF16-9525-80F3-2328-70547C25D24D}"/>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A close up of a logo&#10;&#10;Description automatically generated">
              <a:extLst>
                <a:ext uri="{FF2B5EF4-FFF2-40B4-BE49-F238E27FC236}">
                  <a16:creationId xmlns:a16="http://schemas.microsoft.com/office/drawing/2014/main" id="{69CB4EA3-2566-A2D4-449A-B679E1D6D5DA}"/>
                </a:ext>
              </a:extLst>
            </p:cNvPr>
            <p:cNvPicPr>
              <a:picLocks noChangeAspect="1"/>
            </p:cNvPicPr>
            <p:nvPr/>
          </p:nvPicPr>
          <p:blipFill>
            <a:blip r:embed="rId3"/>
            <a:stretch>
              <a:fillRect/>
            </a:stretch>
          </p:blipFill>
          <p:spPr>
            <a:xfrm>
              <a:off x="542303" y="1555818"/>
              <a:ext cx="638175" cy="676275"/>
            </a:xfrm>
            <a:prstGeom prst="rect">
              <a:avLst/>
            </a:prstGeom>
          </p:spPr>
        </p:pic>
      </p:grpSp>
    </p:spTree>
    <p:extLst>
      <p:ext uri="{BB962C8B-B14F-4D97-AF65-F5344CB8AC3E}">
        <p14:creationId xmlns:p14="http://schemas.microsoft.com/office/powerpoint/2010/main" val="3181799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sp>
        <p:nvSpPr>
          <p:cNvPr id="2" name="TextBox 1">
            <a:extLst>
              <a:ext uri="{FF2B5EF4-FFF2-40B4-BE49-F238E27FC236}">
                <a16:creationId xmlns:a16="http://schemas.microsoft.com/office/drawing/2014/main" id="{C6FA3061-F171-4D90-58E0-BD45AC9B9B03}"/>
              </a:ext>
            </a:extLst>
          </p:cNvPr>
          <p:cNvSpPr txBox="1"/>
          <p:nvPr/>
        </p:nvSpPr>
        <p:spPr>
          <a:xfrm>
            <a:off x="144078" y="558208"/>
            <a:ext cx="11952638" cy="62786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latin typeface="Comic Sans MS" panose="030F0702030302020204" pitchFamily="66" charset="0"/>
                <a:cs typeface="Calibri"/>
              </a:rPr>
              <a:t>Implementation: (cont’d)</a:t>
            </a:r>
          </a:p>
          <a:p>
            <a:pPr marL="171450" indent="-171450">
              <a:buFont typeface="Arial" panose="020B0604020202020204" pitchFamily="34" charset="0"/>
              <a:buChar char="•"/>
            </a:pPr>
            <a:r>
              <a:rPr lang="en-GB" sz="1200" dirty="0">
                <a:latin typeface="Comic Sans MS" panose="030F0702030302020204" pitchFamily="66" charset="0"/>
                <a:cs typeface="Calibri"/>
              </a:rPr>
              <a:t>Our curriculum is progressive. We build upon the learning and skill development of the previous years, which is tested through our ‘pre-learning quizzes’ where teachers can identify misconceptions that need addressing. </a:t>
            </a:r>
          </a:p>
          <a:p>
            <a:endParaRPr lang="en-GB" sz="1200" dirty="0">
              <a:latin typeface="Comic Sans MS" panose="030F0702030302020204" pitchFamily="66" charset="0"/>
              <a:cs typeface="Calibri"/>
            </a:endParaRPr>
          </a:p>
          <a:p>
            <a:pPr marL="171450" indent="-171450">
              <a:buFont typeface="Arial" panose="020B0604020202020204" pitchFamily="34" charset="0"/>
              <a:buChar char="•"/>
            </a:pPr>
            <a:r>
              <a:rPr lang="en-GB" sz="1200" dirty="0">
                <a:latin typeface="Comic Sans MS" panose="030F0702030302020204" pitchFamily="66" charset="0"/>
                <a:cs typeface="Calibri"/>
              </a:rPr>
              <a:t>Working Scientifically skills are embedded into lessons to ensure these skills are being developed throughout the children’s school career,  new vocabulary and challenging concepts are introduced through direct teaching. This is developed through the years, in keeping with the topics. </a:t>
            </a:r>
          </a:p>
          <a:p>
            <a:endParaRPr lang="en-GB" sz="1200" dirty="0">
              <a:latin typeface="Comic Sans MS" panose="030F0702030302020204" pitchFamily="66" charset="0"/>
              <a:cs typeface="Calibri"/>
            </a:endParaRPr>
          </a:p>
          <a:p>
            <a:pPr marL="171450" indent="-171450">
              <a:buFont typeface="Arial" panose="020B0604020202020204" pitchFamily="34" charset="0"/>
              <a:buChar char="•"/>
            </a:pPr>
            <a:r>
              <a:rPr lang="en-GB" sz="1200" dirty="0">
                <a:latin typeface="Comic Sans MS" panose="030F0702030302020204" pitchFamily="66" charset="0"/>
                <a:cs typeface="Calibri"/>
              </a:rPr>
              <a:t>Teachers demonstrate and model how to use scientific equipment, and the various Working Scientifically skills in order to embed scientific understanding. Teachers find opportunities to develop children’s understanding of their surroundings by accessing outdoor learning and workshops with experts. </a:t>
            </a:r>
          </a:p>
          <a:p>
            <a:endParaRPr lang="en-GB" sz="1200" dirty="0">
              <a:latin typeface="Comic Sans MS" panose="030F0702030302020204" pitchFamily="66" charset="0"/>
              <a:cs typeface="Calibri"/>
            </a:endParaRPr>
          </a:p>
          <a:p>
            <a:pPr marL="171450" indent="-171450">
              <a:buFont typeface="Arial" panose="020B0604020202020204" pitchFamily="34" charset="0"/>
              <a:buChar char="•"/>
            </a:pPr>
            <a:r>
              <a:rPr lang="en-GB" sz="1200" dirty="0">
                <a:latin typeface="Comic Sans MS" panose="030F0702030302020204" pitchFamily="66" charset="0"/>
              </a:rPr>
              <a:t>Teachers promote enjoyment and interest of the scientific disciplines; Biology, Chemistry and Physics as well as key scientists within each field. </a:t>
            </a:r>
          </a:p>
          <a:p>
            <a:endParaRPr lang="en-GB" sz="1200" dirty="0">
              <a:latin typeface="Comic Sans MS" panose="030F0702030302020204" pitchFamily="66" charset="0"/>
            </a:endParaRPr>
          </a:p>
          <a:p>
            <a:pPr marL="171450" indent="-171450">
              <a:buFont typeface="Arial" panose="020B0604020202020204" pitchFamily="34" charset="0"/>
              <a:buChar char="•"/>
            </a:pPr>
            <a:r>
              <a:rPr lang="en-GB" sz="1200" dirty="0">
                <a:latin typeface="Comic Sans MS" panose="030F0702030302020204" pitchFamily="66" charset="0"/>
              </a:rPr>
              <a:t>Children will explore, question, predict, plan, carry out investigations and observations as well as conclude their findings. They will also present their findings and learning using science specific language, observations and diagrams.</a:t>
            </a:r>
          </a:p>
          <a:p>
            <a:endParaRPr lang="en-GB" sz="1200" dirty="0">
              <a:latin typeface="Comic Sans MS" panose="030F0702030302020204" pitchFamily="66" charset="0"/>
            </a:endParaRPr>
          </a:p>
          <a:p>
            <a:pPr marL="171450" indent="-171450">
              <a:buFont typeface="Arial" panose="020B0604020202020204" pitchFamily="34" charset="0"/>
              <a:buChar char="•"/>
            </a:pPr>
            <a:r>
              <a:rPr lang="en-GB" sz="1200" dirty="0">
                <a:latin typeface="Comic Sans MS" panose="030F0702030302020204" pitchFamily="66" charset="0"/>
              </a:rPr>
              <a:t>Assessment is informed by end of unit assessment, multiple choice quizzes, observations during lessons, verbal feedback, pupil voice and work scrutiny.</a:t>
            </a:r>
          </a:p>
          <a:p>
            <a:endParaRPr lang="en-GB" sz="1200" dirty="0">
              <a:latin typeface="Comic Sans MS" panose="030F0702030302020204" pitchFamily="66" charset="0"/>
            </a:endParaRPr>
          </a:p>
          <a:p>
            <a:pPr marL="171450" indent="-171450">
              <a:buFont typeface="Arial" panose="020B0604020202020204" pitchFamily="34" charset="0"/>
              <a:buChar char="•"/>
            </a:pPr>
            <a:r>
              <a:rPr lang="en-GB" sz="1200" dirty="0">
                <a:latin typeface="Comic Sans MS" panose="030F0702030302020204" pitchFamily="66" charset="0"/>
              </a:rPr>
              <a:t>Where possible inquiry curriculum links are planned for with other subjects. </a:t>
            </a:r>
          </a:p>
          <a:p>
            <a:pPr marL="171450" indent="-171450">
              <a:buFont typeface="Arial" panose="020B0604020202020204" pitchFamily="34" charset="0"/>
              <a:buChar char="•"/>
            </a:pPr>
            <a:endParaRPr lang="en-GB" sz="1200" dirty="0">
              <a:latin typeface="Comic Sans MS" panose="030F0702030302020204" pitchFamily="66" charset="0"/>
            </a:endParaRPr>
          </a:p>
          <a:p>
            <a:pPr marL="171450" indent="-171450">
              <a:buFont typeface="Arial" panose="020B0604020202020204" pitchFamily="34" charset="0"/>
              <a:buChar char="•"/>
            </a:pPr>
            <a:endParaRPr lang="en-GB" sz="1200" dirty="0">
              <a:latin typeface="Comic Sans MS" panose="030F0702030302020204" pitchFamily="66" charset="0"/>
            </a:endParaRPr>
          </a:p>
          <a:p>
            <a:r>
              <a:rPr lang="en-GB" sz="1200" b="1" u="sng" dirty="0">
                <a:latin typeface="Comic Sans MS" panose="030F0702030302020204" pitchFamily="66" charset="0"/>
              </a:rPr>
              <a:t>Impact: </a:t>
            </a:r>
          </a:p>
          <a:p>
            <a:endParaRPr lang="en-GB" sz="1200" b="1" u="sng" dirty="0">
              <a:latin typeface="Comic Sans MS" panose="030F0702030302020204" pitchFamily="66" charset="0"/>
            </a:endParaRPr>
          </a:p>
          <a:p>
            <a:r>
              <a:rPr lang="en-GB" sz="1200" dirty="0">
                <a:latin typeface="Comic Sans MS" panose="030F0702030302020204" pitchFamily="66" charset="0"/>
              </a:rPr>
              <a:t>The successful approach to the teaching of science at Brent Knoll results in a fun, engaging, high quality science education, that provides children with the foundations for understanding the world that they can take with them once they complete their primary education.  </a:t>
            </a:r>
          </a:p>
          <a:p>
            <a:endParaRPr lang="en-GB" sz="1200" dirty="0">
              <a:latin typeface="Comic Sans MS" panose="030F0702030302020204" pitchFamily="66" charset="0"/>
            </a:endParaRPr>
          </a:p>
          <a:p>
            <a:r>
              <a:rPr lang="en-GB" sz="1200" dirty="0">
                <a:latin typeface="Comic Sans MS" panose="030F0702030302020204" pitchFamily="66" charset="0"/>
              </a:rPr>
              <a:t>Children will have gained a wider variety of skills linked to both scientific knowledge and understanding, and scientific enquiry/investigative skills. They will have meaningful, memorable learning experiences that will last a lifetime. Have an understanding of their local area, science related industries and careers. </a:t>
            </a:r>
          </a:p>
          <a:p>
            <a:endParaRPr lang="en-GB" sz="1200" dirty="0">
              <a:latin typeface="Comic Sans MS" panose="030F0702030302020204" pitchFamily="66" charset="0"/>
            </a:endParaRPr>
          </a:p>
          <a:p>
            <a:r>
              <a:rPr lang="en-GB" sz="1200" dirty="0">
                <a:latin typeface="Comic Sans MS" panose="030F0702030302020204" pitchFamily="66" charset="0"/>
              </a:rPr>
              <a:t>Pupil voice is used to further develop the Science curriculum, through questioning of pupils’ views and attitudes towards Science, to assess the children’s enjoyment of science, and to motivate learners. </a:t>
            </a:r>
          </a:p>
          <a:p>
            <a:pPr marL="171450" indent="-171450">
              <a:buFont typeface="Arial" panose="020B0604020202020204" pitchFamily="34" charset="0"/>
              <a:buChar char="•"/>
            </a:pPr>
            <a:endParaRPr lang="en-GB" sz="1200" dirty="0">
              <a:latin typeface="Comic Sans MS" panose="030F0702030302020204" pitchFamily="66" charset="0"/>
            </a:endParaRPr>
          </a:p>
          <a:p>
            <a:pPr marL="171450" indent="-171450">
              <a:buFont typeface="Arial" panose="020B0604020202020204" pitchFamily="34" charset="0"/>
              <a:buChar char="•"/>
            </a:pPr>
            <a:endParaRPr lang="en-GB" sz="1200" dirty="0">
              <a:latin typeface="Comic Sans MS" panose="030F0702030302020204" pitchFamily="66" charset="0"/>
              <a:cs typeface="Calibri"/>
            </a:endParaRPr>
          </a:p>
          <a:p>
            <a:endParaRPr lang="en-GB" dirty="0">
              <a:cs typeface="Calibri"/>
            </a:endParaRPr>
          </a:p>
        </p:txBody>
      </p: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80134"/>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spTree>
    <p:extLst>
      <p:ext uri="{BB962C8B-B14F-4D97-AF65-F5344CB8AC3E}">
        <p14:creationId xmlns:p14="http://schemas.microsoft.com/office/powerpoint/2010/main" val="629659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grpSp>
        <p:nvGrpSpPr>
          <p:cNvPr id="18" name="Group 17">
            <a:extLst>
              <a:ext uri="{FF2B5EF4-FFF2-40B4-BE49-F238E27FC236}">
                <a16:creationId xmlns:a16="http://schemas.microsoft.com/office/drawing/2014/main" id="{44345D90-654C-1F7A-8A1A-5BBDF3959952}"/>
              </a:ext>
            </a:extLst>
          </p:cNvPr>
          <p:cNvGrpSpPr/>
          <p:nvPr/>
        </p:nvGrpSpPr>
        <p:grpSpPr>
          <a:xfrm>
            <a:off x="11775559" y="53163"/>
            <a:ext cx="327837" cy="336697"/>
            <a:chOff x="434164" y="1080977"/>
            <a:chExt cx="797441" cy="761999"/>
          </a:xfrm>
        </p:grpSpPr>
        <p:sp>
          <p:nvSpPr>
            <p:cNvPr id="15" name="Rectangle: Rounded Corners 14">
              <a:extLst>
                <a:ext uri="{FF2B5EF4-FFF2-40B4-BE49-F238E27FC236}">
                  <a16:creationId xmlns:a16="http://schemas.microsoft.com/office/drawing/2014/main" id="{517E892C-FA15-CDDE-59F6-A307EB23D85D}"/>
                </a:ext>
              </a:extLst>
            </p:cNvPr>
            <p:cNvSpPr/>
            <p:nvPr/>
          </p:nvSpPr>
          <p:spPr>
            <a:xfrm>
              <a:off x="434164" y="1080977"/>
              <a:ext cx="797441" cy="761999"/>
            </a:xfrm>
            <a:prstGeom prst="roundRect">
              <a:avLst/>
            </a:prstGeom>
            <a:solidFill>
              <a:srgbClr val="2B0B5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descr="A close up of a logo&#10;&#10;Description automatically generated">
              <a:extLst>
                <a:ext uri="{FF2B5EF4-FFF2-40B4-BE49-F238E27FC236}">
                  <a16:creationId xmlns:a16="http://schemas.microsoft.com/office/drawing/2014/main" id="{AAAF2CE5-A252-7B4D-4C42-2F18DB819806}"/>
                </a:ext>
              </a:extLst>
            </p:cNvPr>
            <p:cNvPicPr>
              <a:picLocks noChangeAspect="1"/>
            </p:cNvPicPr>
            <p:nvPr/>
          </p:nvPicPr>
          <p:blipFill>
            <a:blip r:embed="rId2">
              <a:alphaModFix amt="20000"/>
            </a:blip>
            <a:stretch>
              <a:fillRect/>
            </a:stretch>
          </p:blipFill>
          <p:spPr>
            <a:xfrm>
              <a:off x="516039" y="1128242"/>
              <a:ext cx="633185" cy="669092"/>
            </a:xfrm>
            <a:prstGeom prst="rect">
              <a:avLst/>
            </a:prstGeom>
          </p:spPr>
        </p:pic>
      </p:grpSp>
      <p:sp>
        <p:nvSpPr>
          <p:cNvPr id="3" name="TextBox 2">
            <a:extLst>
              <a:ext uri="{FF2B5EF4-FFF2-40B4-BE49-F238E27FC236}">
                <a16:creationId xmlns:a16="http://schemas.microsoft.com/office/drawing/2014/main" id="{33036BFA-1311-3B9C-8262-98E558F1EF80}"/>
              </a:ext>
            </a:extLst>
          </p:cNvPr>
          <p:cNvSpPr txBox="1"/>
          <p:nvPr/>
        </p:nvSpPr>
        <p:spPr>
          <a:xfrm>
            <a:off x="1409265" y="714421"/>
            <a:ext cx="9421306" cy="923330"/>
          </a:xfrm>
          <a:prstGeom prst="rect">
            <a:avLst/>
          </a:prstGeom>
          <a:solidFill>
            <a:srgbClr val="F4C266"/>
          </a:solidFill>
        </p:spPr>
        <p:txBody>
          <a:bodyPr wrap="square" rtlCol="0">
            <a:spAutoFit/>
          </a:bodyPr>
          <a:lstStyle/>
          <a:p>
            <a:r>
              <a:rPr lang="en-US" sz="5400" b="1">
                <a:solidFill>
                  <a:schemeClr val="bg1"/>
                </a:solidFill>
              </a:rPr>
              <a:t>Wessex Learning Trust Principles</a:t>
            </a:r>
          </a:p>
        </p:txBody>
      </p:sp>
      <p:sp>
        <p:nvSpPr>
          <p:cNvPr id="6" name="Rectangle 5">
            <a:extLst>
              <a:ext uri="{FF2B5EF4-FFF2-40B4-BE49-F238E27FC236}">
                <a16:creationId xmlns:a16="http://schemas.microsoft.com/office/drawing/2014/main" id="{F6C65F10-7F6F-AA43-959E-2EB7169D2511}"/>
              </a:ext>
            </a:extLst>
          </p:cNvPr>
          <p:cNvSpPr/>
          <p:nvPr/>
        </p:nvSpPr>
        <p:spPr>
          <a:xfrm>
            <a:off x="567520" y="1765163"/>
            <a:ext cx="2145862" cy="73918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Strategic Aims</a:t>
            </a:r>
          </a:p>
        </p:txBody>
      </p:sp>
      <p:sp>
        <p:nvSpPr>
          <p:cNvPr id="9" name="Rectangle 8">
            <a:extLst>
              <a:ext uri="{FF2B5EF4-FFF2-40B4-BE49-F238E27FC236}">
                <a16:creationId xmlns:a16="http://schemas.microsoft.com/office/drawing/2014/main" id="{6B5D1D10-31E9-0C55-0976-88EE9C0742BF}"/>
              </a:ext>
            </a:extLst>
          </p:cNvPr>
          <p:cNvSpPr/>
          <p:nvPr/>
        </p:nvSpPr>
        <p:spPr>
          <a:xfrm>
            <a:off x="2791585" y="1765163"/>
            <a:ext cx="8921022" cy="73918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300">
                <a:solidFill>
                  <a:srgbClr val="0B0C0C"/>
                </a:solidFill>
                <a:ea typeface="Calibri" panose="020F0502020204030204" pitchFamily="34" charset="0"/>
                <a:cs typeface="Calibri" panose="020F0502020204030204" pitchFamily="34" charset="0"/>
              </a:rPr>
              <a:t>The Principles codify the shared language that contribute to high-quality, adaptive teaching and inclusion for all. </a:t>
            </a:r>
          </a:p>
          <a:p>
            <a:r>
              <a:rPr lang="en-GB" sz="1300">
                <a:solidFill>
                  <a:srgbClr val="0B0C0C"/>
                </a:solidFill>
                <a:ea typeface="Calibri" panose="020F0502020204030204" pitchFamily="34" charset="0"/>
                <a:cs typeface="Calibri" panose="020F0502020204030204" pitchFamily="34" charset="0"/>
              </a:rPr>
              <a:t>Used routinely to </a:t>
            </a:r>
            <a:r>
              <a:rPr lang="en-GB" sz="1300">
                <a:solidFill>
                  <a:schemeClr val="tx1"/>
                </a:solidFill>
              </a:rPr>
              <a:t>bring the curriculum to life, the </a:t>
            </a:r>
            <a:r>
              <a:rPr lang="en-GB" sz="1300">
                <a:solidFill>
                  <a:srgbClr val="0B0C0C"/>
                </a:solidFill>
                <a:ea typeface="Calibri" panose="020F0502020204030204" pitchFamily="34" charset="0"/>
                <a:cs typeface="Calibri" panose="020F0502020204030204" pitchFamily="34" charset="0"/>
              </a:rPr>
              <a:t>pedagogical principles </a:t>
            </a:r>
            <a:r>
              <a:rPr lang="en-GB" sz="1300">
                <a:solidFill>
                  <a:schemeClr val="tx1"/>
                </a:solidFill>
              </a:rPr>
              <a:t>support </a:t>
            </a:r>
            <a:r>
              <a:rPr lang="en-GB" sz="1300">
                <a:solidFill>
                  <a:srgbClr val="0B0C0C"/>
                </a:solidFill>
                <a:ea typeface="Calibri" panose="020F0502020204030204" pitchFamily="34" charset="0"/>
                <a:cs typeface="Calibri" panose="020F0502020204030204" pitchFamily="34" charset="0"/>
              </a:rPr>
              <a:t>learning and progress over time. </a:t>
            </a:r>
          </a:p>
          <a:p>
            <a:r>
              <a:rPr lang="en-GB" sz="1300">
                <a:solidFill>
                  <a:srgbClr val="0B0C0C"/>
                </a:solidFill>
                <a:ea typeface="Calibri" panose="020F0502020204030204" pitchFamily="34" charset="0"/>
                <a:cs typeface="Calibri" panose="020F0502020204030204" pitchFamily="34" charset="0"/>
              </a:rPr>
              <a:t>The Wessex Principles are not a linear planning tool, an expectation for every lesson or mandate a formulaic approach to lessons</a:t>
            </a:r>
            <a:endParaRPr lang="en-US" sz="1300"/>
          </a:p>
        </p:txBody>
      </p:sp>
      <p:sp>
        <p:nvSpPr>
          <p:cNvPr id="11" name="TextBox 10">
            <a:extLst>
              <a:ext uri="{FF2B5EF4-FFF2-40B4-BE49-F238E27FC236}">
                <a16:creationId xmlns:a16="http://schemas.microsoft.com/office/drawing/2014/main" id="{1FAEE23D-AFA1-0144-DF87-EA917E618FCC}"/>
              </a:ext>
            </a:extLst>
          </p:cNvPr>
          <p:cNvSpPr txBox="1"/>
          <p:nvPr/>
        </p:nvSpPr>
        <p:spPr>
          <a:xfrm>
            <a:off x="532077" y="2738321"/>
            <a:ext cx="11180531" cy="1523494"/>
          </a:xfrm>
          <a:prstGeom prst="rect">
            <a:avLst/>
          </a:prstGeom>
          <a:solidFill>
            <a:schemeClr val="accent4">
              <a:lumMod val="20000"/>
              <a:lumOff val="80000"/>
            </a:schemeClr>
          </a:solidFill>
        </p:spPr>
        <p:txBody>
          <a:bodyPr wrap="square" rtlCol="0">
            <a:spAutoFit/>
          </a:bodyPr>
          <a:lstStyle/>
          <a:p>
            <a:r>
              <a:rPr lang="en-US" b="1"/>
              <a:t>The principles aim to:</a:t>
            </a:r>
          </a:p>
          <a:p>
            <a:endParaRPr lang="en-US" sz="700"/>
          </a:p>
          <a:p>
            <a:pPr marL="285750" indent="-285750">
              <a:buFont typeface="Arial" panose="020B0604020202020204" pitchFamily="34" charset="0"/>
              <a:buChar char="•"/>
            </a:pPr>
            <a:r>
              <a:rPr lang="en-US" sz="1300">
                <a:solidFill>
                  <a:schemeClr val="tx1"/>
                </a:solidFill>
              </a:rPr>
              <a:t>Reduce cognitive load</a:t>
            </a:r>
          </a:p>
          <a:p>
            <a:pPr marL="285750" indent="-285750">
              <a:buFont typeface="Arial" panose="020B0604020202020204" pitchFamily="34" charset="0"/>
              <a:buChar char="•"/>
            </a:pPr>
            <a:r>
              <a:rPr lang="en-US" sz="1300">
                <a:solidFill>
                  <a:schemeClr val="tx1"/>
                </a:solidFill>
              </a:rPr>
              <a:t>Encourage self regulation</a:t>
            </a:r>
            <a:endParaRPr lang="en-US" sz="1300" b="1">
              <a:solidFill>
                <a:schemeClr val="tx1"/>
              </a:solidFill>
            </a:endParaRPr>
          </a:p>
          <a:p>
            <a:pPr marL="285750" indent="-285750">
              <a:buFont typeface="Arial" panose="020B0604020202020204" pitchFamily="34" charset="0"/>
              <a:buChar char="•"/>
            </a:pPr>
            <a:r>
              <a:rPr lang="en-GB" sz="1300">
                <a:solidFill>
                  <a:schemeClr val="tx1"/>
                </a:solidFill>
              </a:rPr>
              <a:t>Provide regular opportunities to identify misconceptions or gaps in learning </a:t>
            </a:r>
          </a:p>
          <a:p>
            <a:pPr marL="285750" indent="-285750">
              <a:buFont typeface="Arial" panose="020B0604020202020204" pitchFamily="34" charset="0"/>
              <a:buChar char="•"/>
            </a:pPr>
            <a:r>
              <a:rPr lang="en-US" sz="1300">
                <a:solidFill>
                  <a:schemeClr val="tx1"/>
                </a:solidFill>
              </a:rPr>
              <a:t>Ensure teaching is adapted to need</a:t>
            </a:r>
          </a:p>
          <a:p>
            <a:pPr marL="285750" indent="-285750">
              <a:buFont typeface="Arial" panose="020B0604020202020204" pitchFamily="34" charset="0"/>
              <a:buChar char="•"/>
            </a:pPr>
            <a:r>
              <a:rPr lang="en-GB" sz="1300">
                <a:solidFill>
                  <a:schemeClr val="tx1"/>
                </a:solidFill>
              </a:rPr>
              <a:t>Make learning explicit and transferable across the curriculum, beyond school into the wider community and wider world </a:t>
            </a:r>
            <a:endParaRPr lang="en-US" sz="1300">
              <a:solidFill>
                <a:schemeClr val="tx1"/>
              </a:solidFill>
            </a:endParaRPr>
          </a:p>
        </p:txBody>
      </p:sp>
      <p:grpSp>
        <p:nvGrpSpPr>
          <p:cNvPr id="38" name="Group 37">
            <a:extLst>
              <a:ext uri="{FF2B5EF4-FFF2-40B4-BE49-F238E27FC236}">
                <a16:creationId xmlns:a16="http://schemas.microsoft.com/office/drawing/2014/main" id="{1ACB1C59-4553-AACB-65B9-8310A798477D}"/>
              </a:ext>
            </a:extLst>
          </p:cNvPr>
          <p:cNvGrpSpPr/>
          <p:nvPr/>
        </p:nvGrpSpPr>
        <p:grpSpPr>
          <a:xfrm>
            <a:off x="532078" y="4580699"/>
            <a:ext cx="11180533" cy="694121"/>
            <a:chOff x="532078" y="4173118"/>
            <a:chExt cx="11180533" cy="694121"/>
          </a:xfrm>
        </p:grpSpPr>
        <p:grpSp>
          <p:nvGrpSpPr>
            <p:cNvPr id="23" name="Group 22">
              <a:extLst>
                <a:ext uri="{FF2B5EF4-FFF2-40B4-BE49-F238E27FC236}">
                  <a16:creationId xmlns:a16="http://schemas.microsoft.com/office/drawing/2014/main" id="{D45EBA87-E60F-A637-D2DD-1070AEE47E29}"/>
                </a:ext>
              </a:extLst>
            </p:cNvPr>
            <p:cNvGrpSpPr/>
            <p:nvPr/>
          </p:nvGrpSpPr>
          <p:grpSpPr>
            <a:xfrm>
              <a:off x="532078" y="4173118"/>
              <a:ext cx="11180533" cy="694121"/>
              <a:chOff x="567521" y="4570456"/>
              <a:chExt cx="10962230" cy="694121"/>
            </a:xfrm>
          </p:grpSpPr>
          <p:sp>
            <p:nvSpPr>
              <p:cNvPr id="13" name="Rectangle 12">
                <a:extLst>
                  <a:ext uri="{FF2B5EF4-FFF2-40B4-BE49-F238E27FC236}">
                    <a16:creationId xmlns:a16="http://schemas.microsoft.com/office/drawing/2014/main" id="{4365C306-3937-5424-9785-360789F2433D}"/>
                  </a:ext>
                </a:extLst>
              </p:cNvPr>
              <p:cNvSpPr/>
              <p:nvPr/>
            </p:nvSpPr>
            <p:spPr>
              <a:xfrm>
                <a:off x="567521" y="4570456"/>
                <a:ext cx="1540924" cy="675824"/>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a:solidFill>
                      <a:schemeClr val="tx1"/>
                    </a:solidFill>
                  </a:rPr>
                  <a:t>R</a:t>
                </a:r>
                <a:r>
                  <a:rPr lang="en-GB" sz="1600" b="1" err="1">
                    <a:solidFill>
                      <a:schemeClr val="tx1"/>
                    </a:solidFill>
                  </a:rPr>
                  <a:t>eady</a:t>
                </a:r>
                <a:r>
                  <a:rPr lang="en-GB" sz="1600" b="1">
                    <a:solidFill>
                      <a:schemeClr val="tx1"/>
                    </a:solidFill>
                  </a:rPr>
                  <a:t> To Learn Routines  </a:t>
                </a:r>
              </a:p>
            </p:txBody>
          </p:sp>
          <p:sp>
            <p:nvSpPr>
              <p:cNvPr id="14" name="Rectangle 13">
                <a:extLst>
                  <a:ext uri="{FF2B5EF4-FFF2-40B4-BE49-F238E27FC236}">
                    <a16:creationId xmlns:a16="http://schemas.microsoft.com/office/drawing/2014/main" id="{03E27967-E310-06F4-24FE-CE4D8772798C}"/>
                  </a:ext>
                </a:extLst>
              </p:cNvPr>
              <p:cNvSpPr/>
              <p:nvPr/>
            </p:nvSpPr>
            <p:spPr>
              <a:xfrm>
                <a:off x="2451917" y="4588753"/>
                <a:ext cx="1540924" cy="675824"/>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a:solidFill>
                      <a:schemeClr val="tx1"/>
                    </a:solidFill>
                  </a:rPr>
                  <a:t>Linking Prior + New Learning</a:t>
                </a:r>
              </a:p>
            </p:txBody>
          </p:sp>
          <p:sp>
            <p:nvSpPr>
              <p:cNvPr id="16" name="Rectangle 15">
                <a:extLst>
                  <a:ext uri="{FF2B5EF4-FFF2-40B4-BE49-F238E27FC236}">
                    <a16:creationId xmlns:a16="http://schemas.microsoft.com/office/drawing/2014/main" id="{F4F8C59B-F550-E5E6-D5AE-24263796EF10}"/>
                  </a:ext>
                </a:extLst>
              </p:cNvPr>
              <p:cNvSpPr/>
              <p:nvPr/>
            </p:nvSpPr>
            <p:spPr>
              <a:xfrm>
                <a:off x="4336313" y="4584771"/>
                <a:ext cx="1540924" cy="675824"/>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a:solidFill>
                      <a:schemeClr val="tx1"/>
                    </a:solidFill>
                  </a:rPr>
                  <a:t>Focused Instruction </a:t>
                </a:r>
                <a:r>
                  <a:rPr lang="en-US" sz="1400" b="1" i="1">
                    <a:solidFill>
                      <a:schemeClr val="tx1"/>
                    </a:solidFill>
                  </a:rPr>
                  <a:t>‘I Do’</a:t>
                </a:r>
                <a:endParaRPr lang="en-GB" sz="1400" b="1" i="1">
                  <a:solidFill>
                    <a:schemeClr val="tx1"/>
                  </a:solidFill>
                </a:endParaRPr>
              </a:p>
            </p:txBody>
          </p:sp>
          <p:sp>
            <p:nvSpPr>
              <p:cNvPr id="20" name="Rectangle 19">
                <a:extLst>
                  <a:ext uri="{FF2B5EF4-FFF2-40B4-BE49-F238E27FC236}">
                    <a16:creationId xmlns:a16="http://schemas.microsoft.com/office/drawing/2014/main" id="{62A6E9FC-9FBC-958B-B2B3-D4DDEAA0C708}"/>
                  </a:ext>
                </a:extLst>
              </p:cNvPr>
              <p:cNvSpPr/>
              <p:nvPr/>
            </p:nvSpPr>
            <p:spPr>
              <a:xfrm>
                <a:off x="6220709" y="4578814"/>
                <a:ext cx="1540924" cy="675824"/>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err="1">
                    <a:solidFill>
                      <a:schemeClr val="tx1"/>
                    </a:solidFill>
                  </a:rPr>
                  <a:t>Practise</a:t>
                </a:r>
                <a:r>
                  <a:rPr lang="en-US" sz="1600" b="1">
                    <a:solidFill>
                      <a:schemeClr val="tx1"/>
                    </a:solidFill>
                  </a:rPr>
                  <a:t> Learning </a:t>
                </a:r>
                <a:r>
                  <a:rPr lang="en-US" sz="800" b="1">
                    <a:solidFill>
                      <a:schemeClr val="tx1"/>
                    </a:solidFill>
                  </a:rPr>
                  <a:t> </a:t>
                </a:r>
                <a:r>
                  <a:rPr lang="en-US" sz="1400" b="1" i="1">
                    <a:solidFill>
                      <a:schemeClr val="tx1"/>
                    </a:solidFill>
                  </a:rPr>
                  <a:t>‘We Do’ </a:t>
                </a:r>
                <a:endParaRPr lang="en-GB" sz="1600" b="1" i="1">
                  <a:solidFill>
                    <a:schemeClr val="tx1"/>
                  </a:solidFill>
                </a:endParaRPr>
              </a:p>
            </p:txBody>
          </p:sp>
          <p:sp>
            <p:nvSpPr>
              <p:cNvPr id="21" name="Rectangle 20">
                <a:extLst>
                  <a:ext uri="{FF2B5EF4-FFF2-40B4-BE49-F238E27FC236}">
                    <a16:creationId xmlns:a16="http://schemas.microsoft.com/office/drawing/2014/main" id="{30898758-019D-42AA-0AFB-8968F8753F69}"/>
                  </a:ext>
                </a:extLst>
              </p:cNvPr>
              <p:cNvSpPr/>
              <p:nvPr/>
            </p:nvSpPr>
            <p:spPr>
              <a:xfrm>
                <a:off x="8105105" y="4588753"/>
                <a:ext cx="1540924" cy="675824"/>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a:solidFill>
                      <a:schemeClr val="tx1"/>
                    </a:solidFill>
                  </a:rPr>
                  <a:t>Learning Check </a:t>
                </a:r>
              </a:p>
              <a:p>
                <a:r>
                  <a:rPr lang="en-GB" sz="1400" b="1" i="1">
                    <a:solidFill>
                      <a:schemeClr val="tx1"/>
                    </a:solidFill>
                  </a:rPr>
                  <a:t>‘You Do’ </a:t>
                </a:r>
              </a:p>
            </p:txBody>
          </p:sp>
          <p:sp>
            <p:nvSpPr>
              <p:cNvPr id="22" name="Rectangle 21">
                <a:extLst>
                  <a:ext uri="{FF2B5EF4-FFF2-40B4-BE49-F238E27FC236}">
                    <a16:creationId xmlns:a16="http://schemas.microsoft.com/office/drawing/2014/main" id="{9672F15E-5D33-750E-9BE6-45BEC5E6520C}"/>
                  </a:ext>
                </a:extLst>
              </p:cNvPr>
              <p:cNvSpPr/>
              <p:nvPr/>
            </p:nvSpPr>
            <p:spPr>
              <a:xfrm>
                <a:off x="9988827" y="4578814"/>
                <a:ext cx="1540924" cy="675824"/>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a:solidFill>
                      <a:schemeClr val="tx1"/>
                    </a:solidFill>
                  </a:rPr>
                  <a:t>Consolidating Learning </a:t>
                </a:r>
                <a:endParaRPr lang="en-GB" sz="1600" b="1">
                  <a:solidFill>
                    <a:schemeClr val="tx1"/>
                  </a:solidFill>
                </a:endParaRPr>
              </a:p>
            </p:txBody>
          </p:sp>
        </p:grpSp>
        <p:sp>
          <p:nvSpPr>
            <p:cNvPr id="25" name="Right Arrow 28">
              <a:extLst>
                <a:ext uri="{FF2B5EF4-FFF2-40B4-BE49-F238E27FC236}">
                  <a16:creationId xmlns:a16="http://schemas.microsoft.com/office/drawing/2014/main" id="{D678EFDC-DBEE-E412-D7CA-0CE43AF76ACB}"/>
                </a:ext>
              </a:extLst>
            </p:cNvPr>
            <p:cNvSpPr/>
            <p:nvPr/>
          </p:nvSpPr>
          <p:spPr>
            <a:xfrm>
              <a:off x="2112205" y="4327580"/>
              <a:ext cx="323731" cy="278296"/>
            </a:xfrm>
            <a:prstGeom prst="rightArrow">
              <a:avLst/>
            </a:prstGeom>
            <a:solidFill>
              <a:srgbClr val="F4C2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8">
              <a:extLst>
                <a:ext uri="{FF2B5EF4-FFF2-40B4-BE49-F238E27FC236}">
                  <a16:creationId xmlns:a16="http://schemas.microsoft.com/office/drawing/2014/main" id="{DB48A140-19D4-B0B3-6489-D6A7EA1827D7}"/>
                </a:ext>
              </a:extLst>
            </p:cNvPr>
            <p:cNvSpPr/>
            <p:nvPr/>
          </p:nvSpPr>
          <p:spPr>
            <a:xfrm>
              <a:off x="4043786" y="4327580"/>
              <a:ext cx="323731" cy="278296"/>
            </a:xfrm>
            <a:prstGeom prst="rightArrow">
              <a:avLst/>
            </a:prstGeom>
            <a:solidFill>
              <a:srgbClr val="F4C2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8">
              <a:extLst>
                <a:ext uri="{FF2B5EF4-FFF2-40B4-BE49-F238E27FC236}">
                  <a16:creationId xmlns:a16="http://schemas.microsoft.com/office/drawing/2014/main" id="{6E4D525E-B605-934E-406B-26D5CA51B913}"/>
                </a:ext>
              </a:extLst>
            </p:cNvPr>
            <p:cNvSpPr/>
            <p:nvPr/>
          </p:nvSpPr>
          <p:spPr>
            <a:xfrm>
              <a:off x="5984227" y="4327579"/>
              <a:ext cx="323731" cy="278296"/>
            </a:xfrm>
            <a:prstGeom prst="rightArrow">
              <a:avLst/>
            </a:prstGeom>
            <a:solidFill>
              <a:srgbClr val="F4C2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Arrow 28">
              <a:extLst>
                <a:ext uri="{FF2B5EF4-FFF2-40B4-BE49-F238E27FC236}">
                  <a16:creationId xmlns:a16="http://schemas.microsoft.com/office/drawing/2014/main" id="{5CFE90CE-33EF-6A53-61C5-8302BB9E7DBB}"/>
                </a:ext>
              </a:extLst>
            </p:cNvPr>
            <p:cNvSpPr/>
            <p:nvPr/>
          </p:nvSpPr>
          <p:spPr>
            <a:xfrm>
              <a:off x="7871507" y="4327580"/>
              <a:ext cx="323731" cy="278296"/>
            </a:xfrm>
            <a:prstGeom prst="rightArrow">
              <a:avLst/>
            </a:prstGeom>
            <a:solidFill>
              <a:srgbClr val="F4C2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Arrow 28">
              <a:extLst>
                <a:ext uri="{FF2B5EF4-FFF2-40B4-BE49-F238E27FC236}">
                  <a16:creationId xmlns:a16="http://schemas.microsoft.com/office/drawing/2014/main" id="{8EF1EFE6-9C8F-CDD9-61DE-F30091E8CE01}"/>
                </a:ext>
              </a:extLst>
            </p:cNvPr>
            <p:cNvSpPr/>
            <p:nvPr/>
          </p:nvSpPr>
          <p:spPr>
            <a:xfrm>
              <a:off x="9811948" y="4327579"/>
              <a:ext cx="323731" cy="278296"/>
            </a:xfrm>
            <a:prstGeom prst="rightArrow">
              <a:avLst/>
            </a:prstGeom>
            <a:solidFill>
              <a:srgbClr val="F4C2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6F074F0A-7788-F7B0-7408-9905D9105A78}"/>
              </a:ext>
            </a:extLst>
          </p:cNvPr>
          <p:cNvSpPr/>
          <p:nvPr/>
        </p:nvSpPr>
        <p:spPr>
          <a:xfrm>
            <a:off x="567519" y="5601989"/>
            <a:ext cx="11180531" cy="92333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5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500">
                <a:solidFill>
                  <a:schemeClr val="tx1"/>
                </a:solidFill>
                <a:latin typeface="Calibri" panose="020F0502020204030204" pitchFamily="34" charset="0"/>
                <a:ea typeface="Calibri" panose="020F0502020204030204" pitchFamily="34" charset="0"/>
                <a:cs typeface="Calibri" panose="020F0502020204030204" pitchFamily="34" charset="0"/>
              </a:rPr>
              <a:t>Subject</a:t>
            </a:r>
            <a:r>
              <a:rPr lang="en-GB" sz="1500">
                <a:solidFill>
                  <a:srgbClr val="0B0C0C"/>
                </a:solidFill>
                <a:latin typeface="Calibri" panose="020F0502020204030204" pitchFamily="34" charset="0"/>
                <a:ea typeface="Calibri" panose="020F0502020204030204" pitchFamily="34" charset="0"/>
                <a:cs typeface="Calibri" panose="020F0502020204030204" pitchFamily="34" charset="0"/>
              </a:rPr>
              <a:t> pedagogies are key ingredients to adaptive teaching, alongside effective f</a:t>
            </a:r>
            <a:r>
              <a:rPr lang="en-GB" sz="1500">
                <a:solidFill>
                  <a:schemeClr val="tx1"/>
                </a:solidFill>
              </a:rPr>
              <a:t>ormative and summative feedback to monitor progress.</a:t>
            </a:r>
          </a:p>
          <a:p>
            <a:r>
              <a:rPr lang="en-GB" sz="1500">
                <a:solidFill>
                  <a:schemeClr val="tx1"/>
                </a:solidFill>
              </a:rPr>
              <a:t> </a:t>
            </a:r>
            <a:endParaRPr lang="en-GB" sz="1500">
              <a:solidFill>
                <a:srgbClr val="0B0C0C"/>
              </a:solidFill>
              <a:latin typeface="Calibri" panose="020F0502020204030204" pitchFamily="34" charset="0"/>
              <a:ea typeface="Calibri" panose="020F0502020204030204" pitchFamily="34" charset="0"/>
              <a:cs typeface="Calibri" panose="020F0502020204030204" pitchFamily="34" charset="0"/>
            </a:endParaRPr>
          </a:p>
          <a:p>
            <a:r>
              <a:rPr lang="en-GB" sz="1500">
                <a:solidFill>
                  <a:schemeClr val="tx1"/>
                </a:solidFill>
              </a:rPr>
              <a:t>        Disciplinary and substantive learning is integral to any planned sequence of learning. </a:t>
            </a:r>
            <a:r>
              <a:rPr lang="en-GB" sz="1500">
                <a:solidFill>
                  <a:srgbClr val="0B0C0C"/>
                </a:solidFill>
                <a:latin typeface="Calibri" panose="020F0502020204030204" pitchFamily="34" charset="0"/>
                <a:ea typeface="Calibri" panose="020F0502020204030204" pitchFamily="34" charset="0"/>
                <a:cs typeface="Calibri" panose="020F0502020204030204" pitchFamily="34" charset="0"/>
              </a:rPr>
              <a:t> </a:t>
            </a:r>
          </a:p>
        </p:txBody>
      </p:sp>
      <p:sp>
        <p:nvSpPr>
          <p:cNvPr id="33" name="5-point Star 37">
            <a:extLst>
              <a:ext uri="{FF2B5EF4-FFF2-40B4-BE49-F238E27FC236}">
                <a16:creationId xmlns:a16="http://schemas.microsoft.com/office/drawing/2014/main" id="{0ADDB425-2E00-5078-568E-1BF27ED49B2A}"/>
              </a:ext>
            </a:extLst>
          </p:cNvPr>
          <p:cNvSpPr/>
          <p:nvPr/>
        </p:nvSpPr>
        <p:spPr>
          <a:xfrm>
            <a:off x="656972" y="5681483"/>
            <a:ext cx="238539" cy="238539"/>
          </a:xfrm>
          <a:prstGeom prst="star5">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7">
            <a:extLst>
              <a:ext uri="{FF2B5EF4-FFF2-40B4-BE49-F238E27FC236}">
                <a16:creationId xmlns:a16="http://schemas.microsoft.com/office/drawing/2014/main" id="{42694923-0743-A8A9-CAE7-0108A7C6B671}"/>
              </a:ext>
            </a:extLst>
          </p:cNvPr>
          <p:cNvSpPr/>
          <p:nvPr/>
        </p:nvSpPr>
        <p:spPr>
          <a:xfrm>
            <a:off x="658744" y="6179441"/>
            <a:ext cx="238539" cy="238539"/>
          </a:xfrm>
          <a:prstGeom prst="star5">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Picture 36" descr="A diagram of a person&amp;#39;s head&#10;&#10;Description automatically generated">
            <a:extLst>
              <a:ext uri="{FF2B5EF4-FFF2-40B4-BE49-F238E27FC236}">
                <a16:creationId xmlns:a16="http://schemas.microsoft.com/office/drawing/2014/main" id="{41A7B475-E635-72A8-8FC7-BE64BB559613}"/>
              </a:ext>
            </a:extLst>
          </p:cNvPr>
          <p:cNvPicPr>
            <a:picLocks noChangeAspect="1"/>
          </p:cNvPicPr>
          <p:nvPr/>
        </p:nvPicPr>
        <p:blipFill>
          <a:blip r:embed="rId3"/>
          <a:stretch>
            <a:fillRect/>
          </a:stretch>
        </p:blipFill>
        <p:spPr>
          <a:xfrm>
            <a:off x="9151665" y="2779444"/>
            <a:ext cx="2473743" cy="1445333"/>
          </a:xfrm>
          <a:prstGeom prst="rect">
            <a:avLst/>
          </a:prstGeom>
        </p:spPr>
      </p:pic>
      <p:grpSp>
        <p:nvGrpSpPr>
          <p:cNvPr id="10" name="Group 9">
            <a:extLst>
              <a:ext uri="{FF2B5EF4-FFF2-40B4-BE49-F238E27FC236}">
                <a16:creationId xmlns:a16="http://schemas.microsoft.com/office/drawing/2014/main" id="{40AB4BC5-5DAC-EC8F-8DDD-E345C15584ED}"/>
              </a:ext>
            </a:extLst>
          </p:cNvPr>
          <p:cNvGrpSpPr/>
          <p:nvPr/>
        </p:nvGrpSpPr>
        <p:grpSpPr>
          <a:xfrm>
            <a:off x="11776970" y="36210"/>
            <a:ext cx="317565" cy="336828"/>
            <a:chOff x="435318" y="1416645"/>
            <a:chExt cx="891825" cy="866914"/>
          </a:xfrm>
        </p:grpSpPr>
        <p:sp>
          <p:nvSpPr>
            <p:cNvPr id="4" name="Rectangle: Rounded Corners 3">
              <a:extLst>
                <a:ext uri="{FF2B5EF4-FFF2-40B4-BE49-F238E27FC236}">
                  <a16:creationId xmlns:a16="http://schemas.microsoft.com/office/drawing/2014/main" id="{3137A0F3-9992-286B-36F2-56C0587F5B60}"/>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A close up of a logo&#10;&#10;Description automatically generated">
              <a:extLst>
                <a:ext uri="{FF2B5EF4-FFF2-40B4-BE49-F238E27FC236}">
                  <a16:creationId xmlns:a16="http://schemas.microsoft.com/office/drawing/2014/main" id="{CBBCB1A7-44D3-2B74-7876-5DD3F25FFA64}"/>
                </a:ext>
              </a:extLst>
            </p:cNvPr>
            <p:cNvPicPr>
              <a:picLocks noChangeAspect="1"/>
            </p:cNvPicPr>
            <p:nvPr/>
          </p:nvPicPr>
          <p:blipFill>
            <a:blip r:embed="rId4"/>
            <a:stretch>
              <a:fillRect/>
            </a:stretch>
          </p:blipFill>
          <p:spPr>
            <a:xfrm>
              <a:off x="542303" y="1555818"/>
              <a:ext cx="638175" cy="676275"/>
            </a:xfrm>
            <a:prstGeom prst="rect">
              <a:avLst/>
            </a:prstGeom>
          </p:spPr>
        </p:pic>
      </p:grpSp>
    </p:spTree>
    <p:extLst>
      <p:ext uri="{BB962C8B-B14F-4D97-AF65-F5344CB8AC3E}">
        <p14:creationId xmlns:p14="http://schemas.microsoft.com/office/powerpoint/2010/main" val="1917679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grpSp>
        <p:nvGrpSpPr>
          <p:cNvPr id="18" name="Group 17">
            <a:extLst>
              <a:ext uri="{FF2B5EF4-FFF2-40B4-BE49-F238E27FC236}">
                <a16:creationId xmlns:a16="http://schemas.microsoft.com/office/drawing/2014/main" id="{44345D90-654C-1F7A-8A1A-5BBDF3959952}"/>
              </a:ext>
            </a:extLst>
          </p:cNvPr>
          <p:cNvGrpSpPr/>
          <p:nvPr/>
        </p:nvGrpSpPr>
        <p:grpSpPr>
          <a:xfrm>
            <a:off x="11775559" y="53163"/>
            <a:ext cx="327837" cy="336697"/>
            <a:chOff x="434164" y="1080977"/>
            <a:chExt cx="797441" cy="761999"/>
          </a:xfrm>
        </p:grpSpPr>
        <p:sp>
          <p:nvSpPr>
            <p:cNvPr id="15" name="Rectangle: Rounded Corners 14">
              <a:extLst>
                <a:ext uri="{FF2B5EF4-FFF2-40B4-BE49-F238E27FC236}">
                  <a16:creationId xmlns:a16="http://schemas.microsoft.com/office/drawing/2014/main" id="{517E892C-FA15-CDDE-59F6-A307EB23D85D}"/>
                </a:ext>
              </a:extLst>
            </p:cNvPr>
            <p:cNvSpPr/>
            <p:nvPr/>
          </p:nvSpPr>
          <p:spPr>
            <a:xfrm>
              <a:off x="434164" y="1080977"/>
              <a:ext cx="797441" cy="761999"/>
            </a:xfrm>
            <a:prstGeom prst="roundRect">
              <a:avLst/>
            </a:prstGeom>
            <a:solidFill>
              <a:srgbClr val="2B0B5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descr="A close up of a logo&#10;&#10;Description automatically generated">
              <a:extLst>
                <a:ext uri="{FF2B5EF4-FFF2-40B4-BE49-F238E27FC236}">
                  <a16:creationId xmlns:a16="http://schemas.microsoft.com/office/drawing/2014/main" id="{AAAF2CE5-A252-7B4D-4C42-2F18DB819806}"/>
                </a:ext>
              </a:extLst>
            </p:cNvPr>
            <p:cNvPicPr>
              <a:picLocks noChangeAspect="1"/>
            </p:cNvPicPr>
            <p:nvPr/>
          </p:nvPicPr>
          <p:blipFill>
            <a:blip r:embed="rId2">
              <a:alphaModFix amt="20000"/>
            </a:blip>
            <a:stretch>
              <a:fillRect/>
            </a:stretch>
          </p:blipFill>
          <p:spPr>
            <a:xfrm>
              <a:off x="516039" y="1128242"/>
              <a:ext cx="633185" cy="669092"/>
            </a:xfrm>
            <a:prstGeom prst="rect">
              <a:avLst/>
            </a:prstGeom>
          </p:spPr>
        </p:pic>
      </p:grpSp>
      <p:grpSp>
        <p:nvGrpSpPr>
          <p:cNvPr id="3" name="Group 2">
            <a:extLst>
              <a:ext uri="{FF2B5EF4-FFF2-40B4-BE49-F238E27FC236}">
                <a16:creationId xmlns:a16="http://schemas.microsoft.com/office/drawing/2014/main" id="{CB3F39C4-2B7A-7950-8FB7-4BA1B39E3730}"/>
              </a:ext>
            </a:extLst>
          </p:cNvPr>
          <p:cNvGrpSpPr/>
          <p:nvPr/>
        </p:nvGrpSpPr>
        <p:grpSpPr>
          <a:xfrm>
            <a:off x="130815" y="580184"/>
            <a:ext cx="1486182" cy="6154008"/>
            <a:chOff x="299164" y="190323"/>
            <a:chExt cx="1571610" cy="5923373"/>
          </a:xfrm>
        </p:grpSpPr>
        <p:sp>
          <p:nvSpPr>
            <p:cNvPr id="4" name="Rectangle 3">
              <a:extLst>
                <a:ext uri="{FF2B5EF4-FFF2-40B4-BE49-F238E27FC236}">
                  <a16:creationId xmlns:a16="http://schemas.microsoft.com/office/drawing/2014/main" id="{001925F2-B877-44D6-7997-0D6FC9360B02}"/>
                </a:ext>
              </a:extLst>
            </p:cNvPr>
            <p:cNvSpPr/>
            <p:nvPr/>
          </p:nvSpPr>
          <p:spPr>
            <a:xfrm>
              <a:off x="299164" y="190323"/>
              <a:ext cx="1571610" cy="912018"/>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400" b="1">
                  <a:solidFill>
                    <a:schemeClr val="tx1"/>
                  </a:solidFill>
                </a:rPr>
                <a:t>R</a:t>
              </a:r>
              <a:r>
                <a:rPr lang="en-GB" sz="1400" b="1" err="1">
                  <a:solidFill>
                    <a:schemeClr val="tx1"/>
                  </a:solidFill>
                </a:rPr>
                <a:t>eady</a:t>
              </a:r>
              <a:r>
                <a:rPr lang="en-GB" sz="1400" b="1">
                  <a:solidFill>
                    <a:schemeClr val="tx1"/>
                  </a:solidFill>
                </a:rPr>
                <a:t> To Learn Routines  </a:t>
              </a:r>
              <a:endParaRPr lang="en-GB" sz="1600" b="1">
                <a:solidFill>
                  <a:schemeClr val="tx1"/>
                </a:solidFill>
              </a:endParaRPr>
            </a:p>
          </p:txBody>
        </p:sp>
        <p:sp>
          <p:nvSpPr>
            <p:cNvPr id="6" name="Rectangle 5">
              <a:extLst>
                <a:ext uri="{FF2B5EF4-FFF2-40B4-BE49-F238E27FC236}">
                  <a16:creationId xmlns:a16="http://schemas.microsoft.com/office/drawing/2014/main" id="{88F95035-AD23-C6FE-683A-54385B22AD29}"/>
                </a:ext>
              </a:extLst>
            </p:cNvPr>
            <p:cNvSpPr/>
            <p:nvPr/>
          </p:nvSpPr>
          <p:spPr>
            <a:xfrm>
              <a:off x="299164" y="1192594"/>
              <a:ext cx="1571610" cy="912018"/>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b="1">
                  <a:solidFill>
                    <a:schemeClr val="tx1"/>
                  </a:solidFill>
                </a:rPr>
                <a:t>Linking Prior + New Learning</a:t>
              </a:r>
            </a:p>
          </p:txBody>
        </p:sp>
        <p:sp>
          <p:nvSpPr>
            <p:cNvPr id="8" name="Rectangle 7">
              <a:extLst>
                <a:ext uri="{FF2B5EF4-FFF2-40B4-BE49-F238E27FC236}">
                  <a16:creationId xmlns:a16="http://schemas.microsoft.com/office/drawing/2014/main" id="{86DCC56D-FAB5-C724-C123-E61E6A864E65}"/>
                </a:ext>
              </a:extLst>
            </p:cNvPr>
            <p:cNvSpPr/>
            <p:nvPr/>
          </p:nvSpPr>
          <p:spPr>
            <a:xfrm>
              <a:off x="299164" y="2194866"/>
              <a:ext cx="1571610" cy="912018"/>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400" b="1">
                  <a:solidFill>
                    <a:schemeClr val="tx1"/>
                  </a:solidFill>
                </a:rPr>
                <a:t>Focused Instruction </a:t>
              </a:r>
              <a:r>
                <a:rPr lang="en-US" sz="1400" b="1" i="1">
                  <a:solidFill>
                    <a:schemeClr val="tx1"/>
                  </a:solidFill>
                </a:rPr>
                <a:t>‘I Do’</a:t>
              </a:r>
              <a:endParaRPr lang="en-GB" sz="1400" b="1" i="1">
                <a:solidFill>
                  <a:schemeClr val="tx1"/>
                </a:solidFill>
              </a:endParaRPr>
            </a:p>
          </p:txBody>
        </p:sp>
        <p:sp>
          <p:nvSpPr>
            <p:cNvPr id="9" name="Rectangle 8">
              <a:extLst>
                <a:ext uri="{FF2B5EF4-FFF2-40B4-BE49-F238E27FC236}">
                  <a16:creationId xmlns:a16="http://schemas.microsoft.com/office/drawing/2014/main" id="{DC0E854A-F997-A069-8965-C442AE54C780}"/>
                </a:ext>
              </a:extLst>
            </p:cNvPr>
            <p:cNvSpPr/>
            <p:nvPr/>
          </p:nvSpPr>
          <p:spPr>
            <a:xfrm>
              <a:off x="299164" y="3197136"/>
              <a:ext cx="1571610" cy="912018"/>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400" b="1" err="1">
                  <a:solidFill>
                    <a:schemeClr val="tx1"/>
                  </a:solidFill>
                </a:rPr>
                <a:t>Practise</a:t>
              </a:r>
              <a:r>
                <a:rPr lang="en-US" sz="1400" b="1">
                  <a:solidFill>
                    <a:schemeClr val="tx1"/>
                  </a:solidFill>
                </a:rPr>
                <a:t> Learning  </a:t>
              </a:r>
              <a:r>
                <a:rPr lang="en-US" sz="1400" b="1" i="1">
                  <a:solidFill>
                    <a:schemeClr val="tx1"/>
                  </a:solidFill>
                </a:rPr>
                <a:t>‘We Do’ </a:t>
              </a:r>
              <a:endParaRPr lang="en-GB" sz="1600" b="1" i="1">
                <a:solidFill>
                  <a:schemeClr val="tx1"/>
                </a:solidFill>
              </a:endParaRPr>
            </a:p>
          </p:txBody>
        </p:sp>
        <p:sp>
          <p:nvSpPr>
            <p:cNvPr id="10" name="Rectangle 9">
              <a:extLst>
                <a:ext uri="{FF2B5EF4-FFF2-40B4-BE49-F238E27FC236}">
                  <a16:creationId xmlns:a16="http://schemas.microsoft.com/office/drawing/2014/main" id="{A091319F-9F8C-9FD0-FFFA-C5F4F05643EB}"/>
                </a:ext>
              </a:extLst>
            </p:cNvPr>
            <p:cNvSpPr/>
            <p:nvPr/>
          </p:nvSpPr>
          <p:spPr>
            <a:xfrm>
              <a:off x="299164" y="4199407"/>
              <a:ext cx="1571610" cy="912018"/>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400" b="1">
                  <a:solidFill>
                    <a:schemeClr val="tx1"/>
                  </a:solidFill>
                </a:rPr>
                <a:t>Learning </a:t>
              </a:r>
              <a:endParaRPr lang="en-GB" sz="1400" b="1">
                <a:solidFill>
                  <a:schemeClr val="tx1"/>
                </a:solidFill>
                <a:cs typeface="Calibri"/>
              </a:endParaRPr>
            </a:p>
            <a:p>
              <a:r>
                <a:rPr lang="en-GB" sz="1400" b="1">
                  <a:solidFill>
                    <a:schemeClr val="tx1"/>
                  </a:solidFill>
                </a:rPr>
                <a:t>Check </a:t>
              </a:r>
              <a:r>
                <a:rPr lang="en-GB" sz="1400" b="1" i="1">
                  <a:solidFill>
                    <a:schemeClr val="tx1"/>
                  </a:solidFill>
                </a:rPr>
                <a:t>‘You Do’ </a:t>
              </a:r>
              <a:endParaRPr lang="en-GB" sz="1400" b="1" i="1">
                <a:solidFill>
                  <a:schemeClr val="tx1"/>
                </a:solidFill>
                <a:cs typeface="Calibri"/>
              </a:endParaRPr>
            </a:p>
          </p:txBody>
        </p:sp>
        <p:sp>
          <p:nvSpPr>
            <p:cNvPr id="11" name="Rectangle 10">
              <a:extLst>
                <a:ext uri="{FF2B5EF4-FFF2-40B4-BE49-F238E27FC236}">
                  <a16:creationId xmlns:a16="http://schemas.microsoft.com/office/drawing/2014/main" id="{2A717309-974D-C953-CB70-51C00749252A}"/>
                </a:ext>
              </a:extLst>
            </p:cNvPr>
            <p:cNvSpPr/>
            <p:nvPr/>
          </p:nvSpPr>
          <p:spPr>
            <a:xfrm>
              <a:off x="299164" y="5201678"/>
              <a:ext cx="1571610" cy="912018"/>
            </a:xfrm>
            <a:prstGeom prst="rect">
              <a:avLst/>
            </a:prstGeom>
            <a:solidFill>
              <a:srgbClr val="F4C2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400" b="1">
                  <a:solidFill>
                    <a:schemeClr val="tx1"/>
                  </a:solidFill>
                </a:rPr>
                <a:t>Consolidating Learning </a:t>
              </a:r>
              <a:endParaRPr lang="en-GB" sz="1600" b="1">
                <a:solidFill>
                  <a:schemeClr val="tx1"/>
                </a:solidFill>
              </a:endParaRPr>
            </a:p>
          </p:txBody>
        </p:sp>
      </p:grpSp>
      <p:sp>
        <p:nvSpPr>
          <p:cNvPr id="12" name="Rectangle 11">
            <a:extLst>
              <a:ext uri="{FF2B5EF4-FFF2-40B4-BE49-F238E27FC236}">
                <a16:creationId xmlns:a16="http://schemas.microsoft.com/office/drawing/2014/main" id="{40F5852C-5619-4604-1F22-62EA0A2A1C36}"/>
              </a:ext>
            </a:extLst>
          </p:cNvPr>
          <p:cNvSpPr/>
          <p:nvPr/>
        </p:nvSpPr>
        <p:spPr>
          <a:xfrm>
            <a:off x="1690257" y="5786766"/>
            <a:ext cx="10417530" cy="94961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C9F64A05-8BD4-5B90-DF14-C06F4D9708A6}"/>
              </a:ext>
            </a:extLst>
          </p:cNvPr>
          <p:cNvSpPr/>
          <p:nvPr/>
        </p:nvSpPr>
        <p:spPr>
          <a:xfrm>
            <a:off x="1690257" y="4750091"/>
            <a:ext cx="10417530" cy="94961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Rectangle 13">
            <a:extLst>
              <a:ext uri="{FF2B5EF4-FFF2-40B4-BE49-F238E27FC236}">
                <a16:creationId xmlns:a16="http://schemas.microsoft.com/office/drawing/2014/main" id="{F0606E6B-FF61-14B5-4A6E-A490F189904D}"/>
              </a:ext>
            </a:extLst>
          </p:cNvPr>
          <p:cNvSpPr/>
          <p:nvPr/>
        </p:nvSpPr>
        <p:spPr>
          <a:xfrm>
            <a:off x="1690256" y="3704556"/>
            <a:ext cx="10417530" cy="94961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Rectangle 15">
            <a:extLst>
              <a:ext uri="{FF2B5EF4-FFF2-40B4-BE49-F238E27FC236}">
                <a16:creationId xmlns:a16="http://schemas.microsoft.com/office/drawing/2014/main" id="{ED11B576-E3CF-427F-3808-8E569CF49523}"/>
              </a:ext>
            </a:extLst>
          </p:cNvPr>
          <p:cNvSpPr/>
          <p:nvPr/>
        </p:nvSpPr>
        <p:spPr>
          <a:xfrm>
            <a:off x="1663675" y="2659022"/>
            <a:ext cx="10417530" cy="94961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 name="Rectangle 19">
            <a:extLst>
              <a:ext uri="{FF2B5EF4-FFF2-40B4-BE49-F238E27FC236}">
                <a16:creationId xmlns:a16="http://schemas.microsoft.com/office/drawing/2014/main" id="{3A840352-6D70-A0A3-5FC5-BDCF1CF586EC}"/>
              </a:ext>
            </a:extLst>
          </p:cNvPr>
          <p:cNvSpPr/>
          <p:nvPr/>
        </p:nvSpPr>
        <p:spPr>
          <a:xfrm>
            <a:off x="1690256" y="1622347"/>
            <a:ext cx="10417530" cy="94961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cs typeface="Calibri"/>
            </a:endParaRPr>
          </a:p>
        </p:txBody>
      </p:sp>
      <p:sp>
        <p:nvSpPr>
          <p:cNvPr id="21" name="Rectangle 20">
            <a:extLst>
              <a:ext uri="{FF2B5EF4-FFF2-40B4-BE49-F238E27FC236}">
                <a16:creationId xmlns:a16="http://schemas.microsoft.com/office/drawing/2014/main" id="{2881C6E9-04C8-8228-B654-4C6304203D35}"/>
              </a:ext>
            </a:extLst>
          </p:cNvPr>
          <p:cNvSpPr/>
          <p:nvPr/>
        </p:nvSpPr>
        <p:spPr>
          <a:xfrm>
            <a:off x="1690257" y="576812"/>
            <a:ext cx="10417530" cy="94961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2" name="Picture 21" descr="A black star with a check mark in the center&#10;&#10;Description automatically generated">
            <a:extLst>
              <a:ext uri="{FF2B5EF4-FFF2-40B4-BE49-F238E27FC236}">
                <a16:creationId xmlns:a16="http://schemas.microsoft.com/office/drawing/2014/main" id="{D86290BB-B0F6-8856-EFA3-AFC90DE40942}"/>
              </a:ext>
            </a:extLst>
          </p:cNvPr>
          <p:cNvPicPr>
            <a:picLocks noChangeAspect="1"/>
          </p:cNvPicPr>
          <p:nvPr/>
        </p:nvPicPr>
        <p:blipFill>
          <a:blip r:embed="rId3"/>
          <a:stretch>
            <a:fillRect/>
          </a:stretch>
        </p:blipFill>
        <p:spPr>
          <a:xfrm>
            <a:off x="1883402" y="580915"/>
            <a:ext cx="955823" cy="955823"/>
          </a:xfrm>
          <a:prstGeom prst="rect">
            <a:avLst/>
          </a:prstGeom>
        </p:spPr>
      </p:pic>
      <p:pic>
        <p:nvPicPr>
          <p:cNvPr id="23" name="Picture 22" descr="A yellow circle with gears and arrows&#10;&#10;Description automatically generated">
            <a:extLst>
              <a:ext uri="{FF2B5EF4-FFF2-40B4-BE49-F238E27FC236}">
                <a16:creationId xmlns:a16="http://schemas.microsoft.com/office/drawing/2014/main" id="{C1DE9EF6-F405-E27C-C403-FF25C22F7578}"/>
              </a:ext>
            </a:extLst>
          </p:cNvPr>
          <p:cNvPicPr>
            <a:picLocks noChangeAspect="1"/>
          </p:cNvPicPr>
          <p:nvPr/>
        </p:nvPicPr>
        <p:blipFill>
          <a:blip r:embed="rId4"/>
          <a:stretch>
            <a:fillRect/>
          </a:stretch>
        </p:blipFill>
        <p:spPr>
          <a:xfrm>
            <a:off x="1883402" y="1622351"/>
            <a:ext cx="955823" cy="946298"/>
          </a:xfrm>
          <a:prstGeom prst="rect">
            <a:avLst/>
          </a:prstGeom>
        </p:spPr>
      </p:pic>
      <p:pic>
        <p:nvPicPr>
          <p:cNvPr id="24" name="Picture 23">
            <a:extLst>
              <a:ext uri="{FF2B5EF4-FFF2-40B4-BE49-F238E27FC236}">
                <a16:creationId xmlns:a16="http://schemas.microsoft.com/office/drawing/2014/main" id="{724EF9DE-8F1E-CB3A-FE28-4F728C2A7D92}"/>
              </a:ext>
            </a:extLst>
          </p:cNvPr>
          <p:cNvPicPr>
            <a:picLocks noChangeAspect="1"/>
          </p:cNvPicPr>
          <p:nvPr/>
        </p:nvPicPr>
        <p:blipFill>
          <a:blip r:embed="rId5"/>
          <a:stretch>
            <a:fillRect/>
          </a:stretch>
        </p:blipFill>
        <p:spPr>
          <a:xfrm>
            <a:off x="1883402" y="2663124"/>
            <a:ext cx="955823" cy="955824"/>
          </a:xfrm>
          <a:prstGeom prst="rect">
            <a:avLst/>
          </a:prstGeom>
        </p:spPr>
      </p:pic>
      <p:pic>
        <p:nvPicPr>
          <p:cNvPr id="25" name="Picture 24" descr="A yellow circle with black hands and a white flower&#10;&#10;Description automatically generated">
            <a:extLst>
              <a:ext uri="{FF2B5EF4-FFF2-40B4-BE49-F238E27FC236}">
                <a16:creationId xmlns:a16="http://schemas.microsoft.com/office/drawing/2014/main" id="{D5D11D9D-0589-3C50-A534-D695F5AA6720}"/>
              </a:ext>
            </a:extLst>
          </p:cNvPr>
          <p:cNvPicPr>
            <a:picLocks noChangeAspect="1"/>
          </p:cNvPicPr>
          <p:nvPr/>
        </p:nvPicPr>
        <p:blipFill>
          <a:blip r:embed="rId6"/>
          <a:stretch>
            <a:fillRect/>
          </a:stretch>
        </p:blipFill>
        <p:spPr>
          <a:xfrm>
            <a:off x="1883402" y="3708659"/>
            <a:ext cx="955823" cy="955824"/>
          </a:xfrm>
          <a:prstGeom prst="rect">
            <a:avLst/>
          </a:prstGeom>
        </p:spPr>
      </p:pic>
      <p:pic>
        <p:nvPicPr>
          <p:cNvPr id="26" name="Picture 25" descr="A yellow circle with white arrows and a star&#10;&#10;Description automatically generated">
            <a:extLst>
              <a:ext uri="{FF2B5EF4-FFF2-40B4-BE49-F238E27FC236}">
                <a16:creationId xmlns:a16="http://schemas.microsoft.com/office/drawing/2014/main" id="{445D1425-5CE7-3DA2-BFC5-A4B016FE51FA}"/>
              </a:ext>
            </a:extLst>
          </p:cNvPr>
          <p:cNvPicPr>
            <a:picLocks noChangeAspect="1"/>
          </p:cNvPicPr>
          <p:nvPr/>
        </p:nvPicPr>
        <p:blipFill>
          <a:blip r:embed="rId7"/>
          <a:stretch>
            <a:fillRect/>
          </a:stretch>
        </p:blipFill>
        <p:spPr>
          <a:xfrm>
            <a:off x="1883402" y="4754193"/>
            <a:ext cx="955823" cy="955824"/>
          </a:xfrm>
          <a:prstGeom prst="rect">
            <a:avLst/>
          </a:prstGeom>
        </p:spPr>
      </p:pic>
      <p:pic>
        <p:nvPicPr>
          <p:cNvPr id="27" name="Picture 26" descr="A yellow star with arrows and a light bulb&#10;&#10;Description automatically generated">
            <a:extLst>
              <a:ext uri="{FF2B5EF4-FFF2-40B4-BE49-F238E27FC236}">
                <a16:creationId xmlns:a16="http://schemas.microsoft.com/office/drawing/2014/main" id="{17B24A8F-6F55-F4A0-9A0C-9CF12DEFFC25}"/>
              </a:ext>
            </a:extLst>
          </p:cNvPr>
          <p:cNvPicPr>
            <a:picLocks noChangeAspect="1"/>
          </p:cNvPicPr>
          <p:nvPr/>
        </p:nvPicPr>
        <p:blipFill>
          <a:blip r:embed="rId8"/>
          <a:stretch>
            <a:fillRect/>
          </a:stretch>
        </p:blipFill>
        <p:spPr>
          <a:xfrm>
            <a:off x="1931803" y="5786105"/>
            <a:ext cx="947627" cy="947627"/>
          </a:xfrm>
          <a:prstGeom prst="rect">
            <a:avLst/>
          </a:prstGeom>
        </p:spPr>
      </p:pic>
      <p:sp>
        <p:nvSpPr>
          <p:cNvPr id="28" name="Rectangle 27">
            <a:extLst>
              <a:ext uri="{FF2B5EF4-FFF2-40B4-BE49-F238E27FC236}">
                <a16:creationId xmlns:a16="http://schemas.microsoft.com/office/drawing/2014/main" id="{B99082DA-EBDF-9281-27C1-63DF436F5441}"/>
              </a:ext>
            </a:extLst>
          </p:cNvPr>
          <p:cNvSpPr/>
          <p:nvPr/>
        </p:nvSpPr>
        <p:spPr>
          <a:xfrm>
            <a:off x="3153941" y="573506"/>
            <a:ext cx="1217967" cy="94961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defRPr/>
            </a:pPr>
            <a:r>
              <a:rPr lang="en-US" sz="900" b="0" i="1">
                <a:solidFill>
                  <a:schemeClr val="tx1"/>
                </a:solidFill>
              </a:rPr>
              <a:t>Ref SLC</a:t>
            </a:r>
            <a:r>
              <a:rPr lang="en-US" sz="900" i="1">
                <a:solidFill>
                  <a:schemeClr val="tx1"/>
                </a:solidFill>
              </a:rPr>
              <a:t> </a:t>
            </a:r>
            <a:endParaRPr lang="en-US" sz="900" b="0" i="1">
              <a:solidFill>
                <a:schemeClr val="tx1"/>
              </a:solidFill>
              <a:cs typeface="Calibri"/>
            </a:endParaRPr>
          </a:p>
          <a:p>
            <a:pPr marL="171450" marR="0" lvl="0" indent="-171450" algn="l" defTabSz="914400" rtl="0" eaLnBrk="1" fontAlgn="auto" latinLnBrk="0" hangingPunct="1">
              <a:lnSpc>
                <a:spcPct val="100000"/>
              </a:lnSpc>
              <a:spcBef>
                <a:spcPts val="0"/>
              </a:spcBef>
              <a:spcAft>
                <a:spcPts val="0"/>
              </a:spcAft>
              <a:buClrTx/>
              <a:buSzTx/>
              <a:buFont typeface="Avenir Next LT Pro Light" panose="020B0304020202020204" pitchFamily="34" charset="0"/>
              <a:buChar char="-"/>
              <a:tabLst/>
              <a:defRPr/>
            </a:pPr>
            <a:r>
              <a:rPr lang="en-US" sz="900" b="0" i="1">
                <a:solidFill>
                  <a:schemeClr val="tx1"/>
                </a:solidFill>
              </a:rPr>
              <a:t>Emotional learning environment</a:t>
            </a:r>
            <a:endParaRPr lang="en-US" sz="900" b="0" i="1">
              <a:solidFill>
                <a:schemeClr val="tx1"/>
              </a:solidFill>
              <a:cs typeface="Calibri"/>
            </a:endParaRPr>
          </a:p>
          <a:p>
            <a:pPr marL="171450" indent="-171450">
              <a:buFont typeface="Avenir Next LT Pro Light" panose="020B0304020202020204" pitchFamily="34" charset="0"/>
              <a:buChar char="-"/>
              <a:defRPr/>
            </a:pPr>
            <a:r>
              <a:rPr lang="en-US" sz="900" i="1">
                <a:solidFill>
                  <a:schemeClr val="tx1"/>
                </a:solidFill>
              </a:rPr>
              <a:t> </a:t>
            </a:r>
            <a:r>
              <a:rPr lang="en-US" sz="900" b="0" i="1">
                <a:solidFill>
                  <a:schemeClr val="tx1"/>
                </a:solidFill>
              </a:rPr>
              <a:t>physical learning environment</a:t>
            </a:r>
            <a:endParaRPr lang="en-US" sz="900" b="0" i="1">
              <a:solidFill>
                <a:schemeClr val="tx1"/>
              </a:solidFill>
              <a:cs typeface="Calibri"/>
            </a:endParaRPr>
          </a:p>
        </p:txBody>
      </p:sp>
      <p:sp>
        <p:nvSpPr>
          <p:cNvPr id="29" name="Rectangle 28">
            <a:extLst>
              <a:ext uri="{FF2B5EF4-FFF2-40B4-BE49-F238E27FC236}">
                <a16:creationId xmlns:a16="http://schemas.microsoft.com/office/drawing/2014/main" id="{950D2F9F-94DF-65CF-F793-7FA0FB94207C}"/>
              </a:ext>
            </a:extLst>
          </p:cNvPr>
          <p:cNvSpPr/>
          <p:nvPr/>
        </p:nvSpPr>
        <p:spPr>
          <a:xfrm>
            <a:off x="3155022" y="1621474"/>
            <a:ext cx="1209107" cy="94961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1">
                <a:solidFill>
                  <a:schemeClr val="tx1"/>
                </a:solidFill>
              </a:rPr>
              <a:t>Ref SLC</a:t>
            </a:r>
            <a:endParaRPr lang="en-GB" sz="900" b="0" i="1">
              <a:solidFill>
                <a:schemeClr val="tx1"/>
              </a:solidFill>
              <a:cs typeface="Calibri"/>
            </a:endParaRPr>
          </a:p>
          <a:p>
            <a:pPr marL="171450" marR="0" lvl="0" indent="-171450" algn="l" defTabSz="914400" rtl="0" eaLnBrk="1" fontAlgn="auto" latinLnBrk="0" hangingPunct="1">
              <a:lnSpc>
                <a:spcPct val="100000"/>
              </a:lnSpc>
              <a:spcBef>
                <a:spcPts val="0"/>
              </a:spcBef>
              <a:spcAft>
                <a:spcPts val="0"/>
              </a:spcAft>
              <a:buClrTx/>
              <a:buSzTx/>
              <a:buFont typeface="Avenir Next LT Pro Light" panose="020B0304020202020204" pitchFamily="34" charset="0"/>
              <a:buChar char="-"/>
              <a:tabLst/>
              <a:defRPr/>
            </a:pPr>
            <a:r>
              <a:rPr lang="en-GB" sz="900" b="0" i="1">
                <a:solidFill>
                  <a:schemeClr val="tx1"/>
                </a:solidFill>
              </a:rPr>
              <a:t>Pace of talk, clarity of instruction</a:t>
            </a:r>
            <a:endParaRPr lang="en-GB" sz="900" b="0" i="1">
              <a:solidFill>
                <a:schemeClr val="tx1"/>
              </a:solidFill>
              <a:cs typeface="Calibri"/>
            </a:endParaRPr>
          </a:p>
        </p:txBody>
      </p:sp>
      <p:sp>
        <p:nvSpPr>
          <p:cNvPr id="30" name="Rectangle 29">
            <a:extLst>
              <a:ext uri="{FF2B5EF4-FFF2-40B4-BE49-F238E27FC236}">
                <a16:creationId xmlns:a16="http://schemas.microsoft.com/office/drawing/2014/main" id="{39B0278D-446B-C222-0CF9-F42E698D68BE}"/>
              </a:ext>
            </a:extLst>
          </p:cNvPr>
          <p:cNvSpPr/>
          <p:nvPr/>
        </p:nvSpPr>
        <p:spPr>
          <a:xfrm>
            <a:off x="3156104" y="2660226"/>
            <a:ext cx="1209107" cy="91417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900" b="0" i="1">
                <a:solidFill>
                  <a:schemeClr val="tx1"/>
                </a:solidFill>
              </a:rPr>
              <a:t>Ref SLC</a:t>
            </a:r>
            <a:r>
              <a:rPr lang="en-US" sz="900" i="1">
                <a:solidFill>
                  <a:schemeClr val="tx1"/>
                </a:solidFill>
              </a:rPr>
              <a:t> </a:t>
            </a:r>
            <a:endParaRPr lang="en-US" sz="900" b="0" i="1">
              <a:solidFill>
                <a:schemeClr val="tx1"/>
              </a:solidFill>
              <a:cs typeface="Calibri"/>
            </a:endParaRPr>
          </a:p>
          <a:p>
            <a:pPr marL="171450" indent="-171450" algn="l">
              <a:buFont typeface="Avenir Next LT Pro Light" panose="020B0304020202020204" pitchFamily="34" charset="0"/>
              <a:buChar char="-"/>
            </a:pPr>
            <a:r>
              <a:rPr lang="en-US" sz="900" b="0" i="1">
                <a:solidFill>
                  <a:schemeClr val="tx1"/>
                </a:solidFill>
              </a:rPr>
              <a:t>Explicit teaching of vocabulary</a:t>
            </a:r>
            <a:endParaRPr lang="en-US" sz="900" b="0" i="1">
              <a:solidFill>
                <a:schemeClr val="tx1"/>
              </a:solidFill>
              <a:cs typeface="Calibri"/>
            </a:endParaRPr>
          </a:p>
          <a:p>
            <a:pPr marL="171450" indent="-171450">
              <a:buFont typeface="Avenir Next LT Pro Light" panose="020B0304020202020204" pitchFamily="34" charset="0"/>
              <a:buChar char="-"/>
            </a:pPr>
            <a:r>
              <a:rPr lang="en-US" sz="900" b="0" i="1">
                <a:solidFill>
                  <a:schemeClr val="tx1"/>
                </a:solidFill>
              </a:rPr>
              <a:t>Explicit teaching of listening</a:t>
            </a:r>
            <a:r>
              <a:rPr lang="en-US" sz="900" i="1">
                <a:solidFill>
                  <a:schemeClr val="tx1"/>
                </a:solidFill>
              </a:rPr>
              <a:t> </a:t>
            </a:r>
            <a:endParaRPr lang="en-GB" sz="1000" b="0" i="1"/>
          </a:p>
        </p:txBody>
      </p:sp>
      <p:sp>
        <p:nvSpPr>
          <p:cNvPr id="31" name="Rectangle 30">
            <a:extLst>
              <a:ext uri="{FF2B5EF4-FFF2-40B4-BE49-F238E27FC236}">
                <a16:creationId xmlns:a16="http://schemas.microsoft.com/office/drawing/2014/main" id="{B3B9F401-38EB-2396-6C33-B2E25DB731C2}"/>
              </a:ext>
            </a:extLst>
          </p:cNvPr>
          <p:cNvSpPr/>
          <p:nvPr/>
        </p:nvSpPr>
        <p:spPr>
          <a:xfrm>
            <a:off x="3153940" y="3710662"/>
            <a:ext cx="1217967" cy="94961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900" b="0" i="1">
                <a:solidFill>
                  <a:schemeClr val="tx1"/>
                </a:solidFill>
              </a:rPr>
              <a:t>Ref SLC</a:t>
            </a:r>
            <a:r>
              <a:rPr lang="en-US" sz="900" i="1">
                <a:solidFill>
                  <a:schemeClr val="tx1"/>
                </a:solidFill>
              </a:rPr>
              <a:t> </a:t>
            </a:r>
            <a:endParaRPr lang="en-US" sz="900" b="0" i="1">
              <a:solidFill>
                <a:schemeClr val="tx1"/>
              </a:solidFill>
              <a:cs typeface="Calibri"/>
            </a:endParaRPr>
          </a:p>
          <a:p>
            <a:pPr marL="171450" indent="-171450">
              <a:buFont typeface="Avenir Next LT Pro Light" panose="020B0304020202020204" pitchFamily="34" charset="0"/>
              <a:buChar char="-"/>
              <a:defRPr/>
            </a:pPr>
            <a:r>
              <a:rPr lang="en-GB" sz="900" b="0" i="1">
                <a:solidFill>
                  <a:schemeClr val="tx1"/>
                </a:solidFill>
              </a:rPr>
              <a:t>Explicit teaching paired, small group talk</a:t>
            </a:r>
            <a:r>
              <a:rPr lang="en-GB" sz="900" i="1">
                <a:solidFill>
                  <a:schemeClr val="tx1"/>
                </a:solidFill>
              </a:rPr>
              <a:t> </a:t>
            </a:r>
            <a:endParaRPr lang="en-GB" sz="1000" b="1"/>
          </a:p>
        </p:txBody>
      </p:sp>
      <p:grpSp>
        <p:nvGrpSpPr>
          <p:cNvPr id="33" name="Group 32">
            <a:extLst>
              <a:ext uri="{FF2B5EF4-FFF2-40B4-BE49-F238E27FC236}">
                <a16:creationId xmlns:a16="http://schemas.microsoft.com/office/drawing/2014/main" id="{715232F2-FB75-0F5A-3D1F-7B5EFC2B6749}"/>
              </a:ext>
            </a:extLst>
          </p:cNvPr>
          <p:cNvGrpSpPr/>
          <p:nvPr/>
        </p:nvGrpSpPr>
        <p:grpSpPr>
          <a:xfrm>
            <a:off x="11776970" y="36210"/>
            <a:ext cx="317565" cy="336828"/>
            <a:chOff x="435318" y="1416645"/>
            <a:chExt cx="891825" cy="866914"/>
          </a:xfrm>
        </p:grpSpPr>
        <p:sp>
          <p:nvSpPr>
            <p:cNvPr id="19" name="Rectangle: Rounded Corners 18">
              <a:extLst>
                <a:ext uri="{FF2B5EF4-FFF2-40B4-BE49-F238E27FC236}">
                  <a16:creationId xmlns:a16="http://schemas.microsoft.com/office/drawing/2014/main" id="{924B01C7-7070-2A6D-6342-D9F1173E1815}"/>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descr="A close up of a logo&#10;&#10;Description automatically generated">
              <a:extLst>
                <a:ext uri="{FF2B5EF4-FFF2-40B4-BE49-F238E27FC236}">
                  <a16:creationId xmlns:a16="http://schemas.microsoft.com/office/drawing/2014/main" id="{8B79B43F-CE0C-F6C5-4407-9554B8F7C46C}"/>
                </a:ext>
              </a:extLst>
            </p:cNvPr>
            <p:cNvPicPr>
              <a:picLocks noChangeAspect="1"/>
            </p:cNvPicPr>
            <p:nvPr/>
          </p:nvPicPr>
          <p:blipFill>
            <a:blip r:embed="rId9"/>
            <a:stretch>
              <a:fillRect/>
            </a:stretch>
          </p:blipFill>
          <p:spPr>
            <a:xfrm>
              <a:off x="542303" y="1555818"/>
              <a:ext cx="638175" cy="676275"/>
            </a:xfrm>
            <a:prstGeom prst="rect">
              <a:avLst/>
            </a:prstGeom>
          </p:spPr>
        </p:pic>
      </p:grpSp>
      <p:sp>
        <p:nvSpPr>
          <p:cNvPr id="34" name="TextBox 33">
            <a:extLst>
              <a:ext uri="{FF2B5EF4-FFF2-40B4-BE49-F238E27FC236}">
                <a16:creationId xmlns:a16="http://schemas.microsoft.com/office/drawing/2014/main" id="{55FE6290-0EAB-487C-DDAB-E06F4F53F722}"/>
              </a:ext>
            </a:extLst>
          </p:cNvPr>
          <p:cNvSpPr txBox="1"/>
          <p:nvPr/>
        </p:nvSpPr>
        <p:spPr>
          <a:xfrm>
            <a:off x="4467447" y="613144"/>
            <a:ext cx="7607595" cy="7848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solidFill>
                  <a:srgbClr val="7030A0"/>
                </a:solidFill>
                <a:cs typeface="Segoe UI"/>
              </a:rPr>
              <a:t>Learning environments are safe</a:t>
            </a:r>
            <a:r>
              <a:rPr lang="en-US" sz="900">
                <a:cs typeface="Segoe UI"/>
              </a:rPr>
              <a:t>, inclusive and welcoming. ​</a:t>
            </a:r>
          </a:p>
          <a:p>
            <a:r>
              <a:rPr lang="en-US" sz="900">
                <a:cs typeface="Segoe UI"/>
              </a:rPr>
              <a:t>Relationships are positive </a:t>
            </a:r>
            <a:r>
              <a:rPr lang="en-GB" sz="900">
                <a:cs typeface="Segoe UI"/>
              </a:rPr>
              <a:t>and </a:t>
            </a:r>
            <a:r>
              <a:rPr lang="en-GB" sz="900">
                <a:solidFill>
                  <a:srgbClr val="7030A0"/>
                </a:solidFill>
                <a:cs typeface="Segoe UI"/>
              </a:rPr>
              <a:t>love of learning </a:t>
            </a:r>
            <a:r>
              <a:rPr lang="en-GB" sz="900">
                <a:cs typeface="Segoe UI"/>
              </a:rPr>
              <a:t>is promoted. </a:t>
            </a:r>
            <a:r>
              <a:rPr lang="en-US" sz="900">
                <a:cs typeface="Segoe UI"/>
              </a:rPr>
              <a:t>​</a:t>
            </a:r>
          </a:p>
          <a:p>
            <a:r>
              <a:rPr lang="en-US" sz="900">
                <a:cs typeface="Segoe UI"/>
              </a:rPr>
              <a:t>Everyone </a:t>
            </a:r>
            <a:r>
              <a:rPr lang="en-US" sz="900">
                <a:solidFill>
                  <a:srgbClr val="7030A0"/>
                </a:solidFill>
                <a:cs typeface="Segoe UI"/>
              </a:rPr>
              <a:t>feels safe </a:t>
            </a:r>
            <a:r>
              <a:rPr lang="en-US" sz="900">
                <a:cs typeface="Segoe UI"/>
              </a:rPr>
              <a:t>to take risks and explore learning without judgement.​</a:t>
            </a:r>
          </a:p>
          <a:p>
            <a:r>
              <a:rPr lang="en-GB" sz="900">
                <a:cs typeface="Segoe UI"/>
              </a:rPr>
              <a:t>Praise and rewarding effort is used to </a:t>
            </a:r>
            <a:r>
              <a:rPr lang="en-GB" sz="900">
                <a:solidFill>
                  <a:srgbClr val="7030A0"/>
                </a:solidFill>
                <a:cs typeface="Segoe UI"/>
              </a:rPr>
              <a:t>motivate and engage</a:t>
            </a:r>
            <a:r>
              <a:rPr lang="en-GB" sz="900">
                <a:cs typeface="Segoe UI"/>
              </a:rPr>
              <a:t>.</a:t>
            </a:r>
            <a:r>
              <a:rPr lang="en-US" sz="900">
                <a:cs typeface="Segoe UI"/>
              </a:rPr>
              <a:t>​</a:t>
            </a:r>
          </a:p>
          <a:p>
            <a:r>
              <a:rPr lang="en-GB" sz="900">
                <a:cs typeface="Segoe UI"/>
              </a:rPr>
              <a:t>A sense of </a:t>
            </a:r>
            <a:r>
              <a:rPr lang="en-GB" sz="900">
                <a:solidFill>
                  <a:srgbClr val="7030A0"/>
                </a:solidFill>
                <a:cs typeface="Segoe UI"/>
              </a:rPr>
              <a:t>pace and challenge </a:t>
            </a:r>
            <a:r>
              <a:rPr lang="en-GB" sz="900">
                <a:cs typeface="Segoe UI"/>
              </a:rPr>
              <a:t>is established from the start of the lesson.</a:t>
            </a:r>
            <a:r>
              <a:rPr lang="en-US" sz="900">
                <a:cs typeface="Segoe UI"/>
              </a:rPr>
              <a:t>​</a:t>
            </a:r>
          </a:p>
        </p:txBody>
      </p:sp>
      <p:sp>
        <p:nvSpPr>
          <p:cNvPr id="35" name="TextBox 34">
            <a:extLst>
              <a:ext uri="{FF2B5EF4-FFF2-40B4-BE49-F238E27FC236}">
                <a16:creationId xmlns:a16="http://schemas.microsoft.com/office/drawing/2014/main" id="{38F33D17-63B1-123E-9FE4-2C481B38212D}"/>
              </a:ext>
            </a:extLst>
          </p:cNvPr>
          <p:cNvSpPr txBox="1"/>
          <p:nvPr/>
        </p:nvSpPr>
        <p:spPr>
          <a:xfrm>
            <a:off x="4520609" y="1561214"/>
            <a:ext cx="7554432" cy="10618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cs typeface="Segoe UI"/>
              </a:rPr>
              <a:t>Prior learning is checked and revisited to</a:t>
            </a:r>
            <a:r>
              <a:rPr lang="en-GB" sz="900">
                <a:cs typeface="Segoe UI"/>
              </a:rPr>
              <a:t> </a:t>
            </a:r>
            <a:r>
              <a:rPr lang="en-GB" sz="900">
                <a:solidFill>
                  <a:srgbClr val="7030A0"/>
                </a:solidFill>
                <a:cs typeface="Segoe UI"/>
              </a:rPr>
              <a:t>strengthen connections</a:t>
            </a:r>
            <a:r>
              <a:rPr lang="en-US" sz="900">
                <a:solidFill>
                  <a:srgbClr val="7030A0"/>
                </a:solidFill>
                <a:cs typeface="Segoe UI"/>
              </a:rPr>
              <a:t> and longer-term memory</a:t>
            </a:r>
            <a:r>
              <a:rPr lang="en-US" sz="900">
                <a:cs typeface="Segoe UI"/>
              </a:rPr>
              <a:t>. Know more, remember more. ​</a:t>
            </a:r>
          </a:p>
          <a:p>
            <a:r>
              <a:rPr lang="en-US" sz="900">
                <a:cs typeface="Segoe UI"/>
              </a:rPr>
              <a:t>Planning ensures </a:t>
            </a:r>
            <a:r>
              <a:rPr lang="en-US" sz="900">
                <a:solidFill>
                  <a:srgbClr val="7030A0"/>
                </a:solidFill>
                <a:cs typeface="Segoe UI"/>
              </a:rPr>
              <a:t>new learning builds on prior learning</a:t>
            </a:r>
            <a:r>
              <a:rPr lang="en-US" sz="900">
                <a:cs typeface="Segoe UI"/>
              </a:rPr>
              <a:t>. ​</a:t>
            </a:r>
          </a:p>
          <a:p>
            <a:r>
              <a:rPr lang="en-US" sz="900">
                <a:solidFill>
                  <a:srgbClr val="7030A0"/>
                </a:solidFill>
                <a:cs typeface="Segoe UI"/>
              </a:rPr>
              <a:t>Vocabulary is explicitly taught </a:t>
            </a:r>
            <a:r>
              <a:rPr lang="en-US" sz="900">
                <a:cs typeface="Segoe UI"/>
              </a:rPr>
              <a:t>using the schools agreed pedagogies so that words are understood, contextualized and barriers to learning are reduced.​</a:t>
            </a:r>
          </a:p>
          <a:p>
            <a:r>
              <a:rPr lang="en-US" sz="900">
                <a:solidFill>
                  <a:srgbClr val="7030A0"/>
                </a:solidFill>
                <a:cs typeface="Segoe UI"/>
              </a:rPr>
              <a:t>Problem solving and number skills </a:t>
            </a:r>
            <a:r>
              <a:rPr lang="en-US" sz="900">
                <a:cs typeface="Segoe UI"/>
              </a:rPr>
              <a:t>are revisited, retaught and applied in unfamiliar contexts to support deeper learning.​</a:t>
            </a:r>
          </a:p>
          <a:p>
            <a:r>
              <a:rPr lang="en-US" sz="900">
                <a:solidFill>
                  <a:srgbClr val="7030A0"/>
                </a:solidFill>
                <a:cs typeface="Segoe UI"/>
              </a:rPr>
              <a:t>Gaps in learning and misconceptions </a:t>
            </a:r>
            <a:r>
              <a:rPr lang="en-US" sz="900">
                <a:cs typeface="Segoe UI"/>
              </a:rPr>
              <a:t>are revisited, including </a:t>
            </a:r>
            <a:r>
              <a:rPr lang="en-GB" sz="900">
                <a:cs typeface="Segoe UI"/>
              </a:rPr>
              <a:t>feedback and improvement tasks.</a:t>
            </a:r>
            <a:r>
              <a:rPr lang="en-US" sz="900">
                <a:cs typeface="Segoe UI"/>
              </a:rPr>
              <a:t>​</a:t>
            </a:r>
          </a:p>
          <a:p>
            <a:r>
              <a:rPr lang="en-US" sz="900">
                <a:cs typeface="Segoe UI"/>
              </a:rPr>
              <a:t>Planning is </a:t>
            </a:r>
            <a:r>
              <a:rPr lang="en-US" sz="900">
                <a:solidFill>
                  <a:srgbClr val="7030A0"/>
                </a:solidFill>
                <a:cs typeface="Segoe UI"/>
              </a:rPr>
              <a:t>adapted</a:t>
            </a:r>
            <a:r>
              <a:rPr lang="en-US" sz="900">
                <a:cs typeface="Segoe UI"/>
              </a:rPr>
              <a:t> lesson on lesson so that core skills and knowledge are retaught where necessary.​</a:t>
            </a:r>
          </a:p>
          <a:p>
            <a:r>
              <a:rPr lang="en-GB" sz="900">
                <a:solidFill>
                  <a:srgbClr val="7030A0"/>
                </a:solidFill>
                <a:cs typeface="Segoe UI"/>
              </a:rPr>
              <a:t>Precision learning is explained </a:t>
            </a:r>
            <a:r>
              <a:rPr lang="en-GB" sz="900">
                <a:cs typeface="Segoe UI"/>
              </a:rPr>
              <a:t>so that skills and knowledge are well understood, and misconceptions are minimised. </a:t>
            </a:r>
            <a:r>
              <a:rPr lang="en-US" sz="900">
                <a:cs typeface="Segoe UI"/>
              </a:rPr>
              <a:t>​</a:t>
            </a:r>
          </a:p>
        </p:txBody>
      </p:sp>
      <p:sp>
        <p:nvSpPr>
          <p:cNvPr id="36" name="TextBox 35">
            <a:extLst>
              <a:ext uri="{FF2B5EF4-FFF2-40B4-BE49-F238E27FC236}">
                <a16:creationId xmlns:a16="http://schemas.microsoft.com/office/drawing/2014/main" id="{42FD28AF-E02E-1494-92A1-948C4AB033C7}"/>
              </a:ext>
            </a:extLst>
          </p:cNvPr>
          <p:cNvSpPr txBox="1"/>
          <p:nvPr/>
        </p:nvSpPr>
        <p:spPr>
          <a:xfrm>
            <a:off x="4520609" y="2606749"/>
            <a:ext cx="7554432" cy="10618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cs typeface="Segoe UI"/>
              </a:rPr>
              <a:t>The steps to new learning are broken down into manageable amounts and </a:t>
            </a:r>
            <a:r>
              <a:rPr lang="en-US" sz="900">
                <a:solidFill>
                  <a:srgbClr val="7030A0"/>
                </a:solidFill>
                <a:cs typeface="Segoe UI"/>
              </a:rPr>
              <a:t>reduce cognitive load. ​</a:t>
            </a:r>
          </a:p>
          <a:p>
            <a:r>
              <a:rPr lang="en-US" sz="900">
                <a:solidFill>
                  <a:srgbClr val="7030A0"/>
                </a:solidFill>
                <a:cs typeface="Segoe UI"/>
              </a:rPr>
              <a:t>High-quality explanations </a:t>
            </a:r>
            <a:r>
              <a:rPr lang="en-US" sz="900">
                <a:cs typeface="Segoe UI"/>
              </a:rPr>
              <a:t>are used to model</a:t>
            </a:r>
            <a:r>
              <a:rPr lang="en-GB" sz="900">
                <a:cs typeface="Segoe UI"/>
              </a:rPr>
              <a:t> thinking, decision making, and application of knowledge. </a:t>
            </a:r>
            <a:r>
              <a:rPr lang="en-US" sz="900">
                <a:cs typeface="Segoe UI"/>
              </a:rPr>
              <a:t>​</a:t>
            </a:r>
          </a:p>
          <a:p>
            <a:r>
              <a:rPr lang="en-GB" sz="900">
                <a:cs typeface="Segoe UI"/>
              </a:rPr>
              <a:t>Self-regulation is taught through </a:t>
            </a:r>
            <a:r>
              <a:rPr lang="en-GB" sz="900">
                <a:solidFill>
                  <a:srgbClr val="7030A0"/>
                </a:solidFill>
                <a:cs typeface="Segoe UI"/>
              </a:rPr>
              <a:t>decision making modelled, visible and explicit</a:t>
            </a:r>
            <a:r>
              <a:rPr lang="en-GB" sz="900">
                <a:cs typeface="Segoe UI"/>
              </a:rPr>
              <a:t>.</a:t>
            </a:r>
            <a:r>
              <a:rPr lang="en-US" sz="900">
                <a:cs typeface="Segoe UI"/>
              </a:rPr>
              <a:t>​</a:t>
            </a:r>
          </a:p>
          <a:p>
            <a:r>
              <a:rPr lang="en-US" sz="900">
                <a:cs typeface="Segoe UI"/>
              </a:rPr>
              <a:t>Approaches to </a:t>
            </a:r>
            <a:r>
              <a:rPr lang="en-US" sz="900">
                <a:solidFill>
                  <a:srgbClr val="7030A0"/>
                </a:solidFill>
                <a:cs typeface="Segoe UI"/>
              </a:rPr>
              <a:t>getting unstuck </a:t>
            </a:r>
            <a:r>
              <a:rPr lang="en-US" sz="900">
                <a:cs typeface="Segoe UI"/>
              </a:rPr>
              <a:t>are taught and accepted as part of learning.</a:t>
            </a:r>
            <a:r>
              <a:rPr lang="en-GB" sz="900">
                <a:cs typeface="Segoe UI"/>
              </a:rPr>
              <a:t>​</a:t>
            </a:r>
          </a:p>
          <a:p>
            <a:r>
              <a:rPr lang="en-US" sz="900">
                <a:cs typeface="Segoe UI"/>
              </a:rPr>
              <a:t>Practical skills and strategies are modelled so that there is a clear understanding of </a:t>
            </a:r>
            <a:r>
              <a:rPr lang="en-US" sz="900">
                <a:solidFill>
                  <a:srgbClr val="7030A0"/>
                </a:solidFill>
                <a:cs typeface="Segoe UI"/>
              </a:rPr>
              <a:t>how to solve problems solve </a:t>
            </a:r>
            <a:r>
              <a:rPr lang="en-US" sz="900">
                <a:cs typeface="Segoe UI"/>
              </a:rPr>
              <a:t>and minimize misconceptions. ​</a:t>
            </a:r>
          </a:p>
          <a:p>
            <a:r>
              <a:rPr lang="en-GB" sz="900">
                <a:cs typeface="Segoe UI"/>
              </a:rPr>
              <a:t>Deeper learning is sequenced so that all learners can understand </a:t>
            </a:r>
            <a:r>
              <a:rPr lang="en-GB" sz="900">
                <a:solidFill>
                  <a:srgbClr val="7030A0"/>
                </a:solidFill>
                <a:cs typeface="Segoe UI"/>
              </a:rPr>
              <a:t>each developing stage</a:t>
            </a:r>
            <a:r>
              <a:rPr lang="en-GB" sz="900">
                <a:cs typeface="Segoe UI"/>
              </a:rPr>
              <a:t>.</a:t>
            </a:r>
            <a:r>
              <a:rPr lang="en-US" sz="900">
                <a:cs typeface="Segoe UI"/>
              </a:rPr>
              <a:t>​</a:t>
            </a:r>
          </a:p>
          <a:p>
            <a:r>
              <a:rPr lang="en-GB" sz="900">
                <a:cs typeface="Segoe UI"/>
              </a:rPr>
              <a:t>Learners know </a:t>
            </a:r>
            <a:r>
              <a:rPr lang="en-GB" sz="900">
                <a:solidFill>
                  <a:srgbClr val="7030A0"/>
                </a:solidFill>
                <a:cs typeface="Segoe UI"/>
              </a:rPr>
              <a:t>what excellent learning looks like </a:t>
            </a:r>
            <a:r>
              <a:rPr lang="en-GB" sz="900">
                <a:cs typeface="Segoe UI"/>
              </a:rPr>
              <a:t>and have success criteria to support their independent work.</a:t>
            </a:r>
            <a:r>
              <a:rPr lang="en-US" sz="900">
                <a:cs typeface="Segoe UI"/>
              </a:rPr>
              <a:t>​</a:t>
            </a:r>
          </a:p>
        </p:txBody>
      </p:sp>
      <p:sp>
        <p:nvSpPr>
          <p:cNvPr id="37" name="TextBox 36">
            <a:extLst>
              <a:ext uri="{FF2B5EF4-FFF2-40B4-BE49-F238E27FC236}">
                <a16:creationId xmlns:a16="http://schemas.microsoft.com/office/drawing/2014/main" id="{9E20B1AE-FF76-A38E-3664-F690881A00E3}"/>
              </a:ext>
            </a:extLst>
          </p:cNvPr>
          <p:cNvSpPr txBox="1"/>
          <p:nvPr/>
        </p:nvSpPr>
        <p:spPr>
          <a:xfrm>
            <a:off x="4573772" y="3785191"/>
            <a:ext cx="7518990" cy="7848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900">
                <a:solidFill>
                  <a:srgbClr val="7030A0"/>
                </a:solidFill>
                <a:cs typeface="Segoe UI"/>
              </a:rPr>
              <a:t>Guided practice and worked examples </a:t>
            </a:r>
            <a:r>
              <a:rPr lang="en-GB" sz="900">
                <a:cs typeface="Segoe UI"/>
              </a:rPr>
              <a:t>are used to link new learning and decision making with prior learning. </a:t>
            </a:r>
            <a:r>
              <a:rPr lang="en-US" sz="900">
                <a:cs typeface="Segoe UI"/>
              </a:rPr>
              <a:t>​</a:t>
            </a:r>
          </a:p>
          <a:p>
            <a:r>
              <a:rPr lang="en-GB" sz="900">
                <a:cs typeface="Segoe UI"/>
              </a:rPr>
              <a:t>Formative assessment, including rich questioning, is used </a:t>
            </a:r>
            <a:r>
              <a:rPr lang="en-GB" sz="900">
                <a:solidFill>
                  <a:srgbClr val="7030A0"/>
                </a:solidFill>
                <a:cs typeface="Segoe UI"/>
              </a:rPr>
              <a:t>skilfully to check understanding </a:t>
            </a:r>
            <a:r>
              <a:rPr lang="en-GB" sz="900">
                <a:cs typeface="Segoe UI"/>
              </a:rPr>
              <a:t>and the impact of planned learning.  </a:t>
            </a:r>
            <a:r>
              <a:rPr lang="en-US" sz="900">
                <a:cs typeface="Segoe UI"/>
              </a:rPr>
              <a:t>​</a:t>
            </a:r>
          </a:p>
          <a:p>
            <a:r>
              <a:rPr lang="en-GB" sz="900">
                <a:cs typeface="Segoe UI"/>
              </a:rPr>
              <a:t>Peer explanation + modelling scaffolds and </a:t>
            </a:r>
            <a:r>
              <a:rPr lang="en-GB" sz="900">
                <a:solidFill>
                  <a:srgbClr val="7030A0"/>
                </a:solidFill>
                <a:cs typeface="Segoe UI"/>
              </a:rPr>
              <a:t>prepares for independent practice</a:t>
            </a:r>
            <a:r>
              <a:rPr lang="en-GB" sz="900">
                <a:cs typeface="Segoe UI"/>
              </a:rPr>
              <a:t>.</a:t>
            </a:r>
            <a:r>
              <a:rPr lang="en-US" sz="900">
                <a:cs typeface="Segoe UI"/>
              </a:rPr>
              <a:t>​</a:t>
            </a:r>
          </a:p>
          <a:p>
            <a:r>
              <a:rPr lang="en-US" sz="900">
                <a:cs typeface="Segoe UI"/>
              </a:rPr>
              <a:t>Learners use </a:t>
            </a:r>
            <a:r>
              <a:rPr lang="en-US" sz="900">
                <a:solidFill>
                  <a:srgbClr val="7030A0"/>
                </a:solidFill>
                <a:cs typeface="Segoe UI"/>
              </a:rPr>
              <a:t>expert thinking and talking </a:t>
            </a:r>
            <a:r>
              <a:rPr lang="en-US" sz="900">
                <a:cs typeface="Segoe UI"/>
              </a:rPr>
              <a:t>to explore deeper learning. ​</a:t>
            </a:r>
          </a:p>
          <a:p>
            <a:r>
              <a:rPr lang="en-US" sz="900">
                <a:cs typeface="Segoe UI"/>
              </a:rPr>
              <a:t>Scaffolding and support (including TAs) is in place to </a:t>
            </a:r>
            <a:r>
              <a:rPr lang="en-US" sz="900">
                <a:solidFill>
                  <a:srgbClr val="7030A0"/>
                </a:solidFill>
                <a:cs typeface="Segoe UI"/>
              </a:rPr>
              <a:t>develop and build independence</a:t>
            </a:r>
            <a:r>
              <a:rPr lang="en-US" sz="900">
                <a:cs typeface="Segoe UI"/>
              </a:rPr>
              <a:t>.</a:t>
            </a:r>
            <a:r>
              <a:rPr lang="en-GB" sz="900">
                <a:cs typeface="Segoe UI"/>
              </a:rPr>
              <a:t>​</a:t>
            </a:r>
          </a:p>
        </p:txBody>
      </p:sp>
      <p:sp>
        <p:nvSpPr>
          <p:cNvPr id="38" name="TextBox 37">
            <a:extLst>
              <a:ext uri="{FF2B5EF4-FFF2-40B4-BE49-F238E27FC236}">
                <a16:creationId xmlns:a16="http://schemas.microsoft.com/office/drawing/2014/main" id="{00AC664F-4C33-24BD-7DDB-00ACB8DE74B7}"/>
              </a:ext>
            </a:extLst>
          </p:cNvPr>
          <p:cNvSpPr txBox="1"/>
          <p:nvPr/>
        </p:nvSpPr>
        <p:spPr>
          <a:xfrm>
            <a:off x="4573772" y="4750982"/>
            <a:ext cx="750126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cs typeface="Segoe UI"/>
              </a:rPr>
              <a:t>Skills and knowledge are explored using a </a:t>
            </a:r>
            <a:r>
              <a:rPr lang="en-US" sz="900">
                <a:solidFill>
                  <a:srgbClr val="7030A0"/>
                </a:solidFill>
                <a:cs typeface="Segoe UI"/>
              </a:rPr>
              <a:t>variety of contexts</a:t>
            </a:r>
            <a:r>
              <a:rPr lang="en-US" sz="900">
                <a:cs typeface="Segoe UI"/>
              </a:rPr>
              <a:t>.  ​</a:t>
            </a:r>
          </a:p>
          <a:p>
            <a:r>
              <a:rPr lang="en-US" sz="900">
                <a:cs typeface="Segoe UI"/>
              </a:rPr>
              <a:t>Independent practice and application of learning (including homework) </a:t>
            </a:r>
            <a:r>
              <a:rPr lang="en-US" sz="900">
                <a:solidFill>
                  <a:srgbClr val="7030A0"/>
                </a:solidFill>
                <a:cs typeface="Segoe UI"/>
              </a:rPr>
              <a:t>builds confidence, self esteem and motivation. ​</a:t>
            </a:r>
          </a:p>
          <a:p>
            <a:r>
              <a:rPr lang="en-US" sz="900">
                <a:solidFill>
                  <a:srgbClr val="7030A0"/>
                </a:solidFill>
                <a:cs typeface="Segoe UI"/>
              </a:rPr>
              <a:t>Metacognition and self-regulation </a:t>
            </a:r>
            <a:r>
              <a:rPr lang="en-US" sz="900">
                <a:cs typeface="Segoe UI"/>
              </a:rPr>
              <a:t>are developed over time. ​</a:t>
            </a:r>
          </a:p>
          <a:p>
            <a:r>
              <a:rPr lang="en-US" sz="900">
                <a:solidFill>
                  <a:srgbClr val="7030A0"/>
                </a:solidFill>
                <a:cs typeface="Segoe UI"/>
              </a:rPr>
              <a:t>Learning is consolidated.​</a:t>
            </a:r>
          </a:p>
          <a:p>
            <a:r>
              <a:rPr lang="en-US" sz="900">
                <a:cs typeface="Segoe UI"/>
              </a:rPr>
              <a:t>Scaffolding and support is </a:t>
            </a:r>
            <a:r>
              <a:rPr lang="en-US" sz="900">
                <a:solidFill>
                  <a:srgbClr val="7030A0"/>
                </a:solidFill>
                <a:cs typeface="Segoe UI"/>
              </a:rPr>
              <a:t>reduced and removed over time</a:t>
            </a:r>
            <a:r>
              <a:rPr lang="en-US" sz="900">
                <a:cs typeface="Segoe UI"/>
              </a:rPr>
              <a:t>.​</a:t>
            </a:r>
          </a:p>
          <a:p>
            <a:r>
              <a:rPr lang="en-GB" sz="900">
                <a:solidFill>
                  <a:srgbClr val="7030A0"/>
                </a:solidFill>
                <a:cs typeface="Segoe UI"/>
              </a:rPr>
              <a:t>Feedback i</a:t>
            </a:r>
            <a:r>
              <a:rPr lang="en-GB" sz="900">
                <a:cs typeface="Segoe UI"/>
              </a:rPr>
              <a:t>s used to deepen learning and address misconceptions. </a:t>
            </a:r>
            <a:r>
              <a:rPr lang="en-US" sz="900">
                <a:cs typeface="Segoe UI"/>
              </a:rPr>
              <a:t>​</a:t>
            </a:r>
          </a:p>
        </p:txBody>
      </p:sp>
      <p:sp>
        <p:nvSpPr>
          <p:cNvPr id="39" name="TextBox 38">
            <a:extLst>
              <a:ext uri="{FF2B5EF4-FFF2-40B4-BE49-F238E27FC236}">
                <a16:creationId xmlns:a16="http://schemas.microsoft.com/office/drawing/2014/main" id="{98B6C925-BA0C-01E3-145C-A354319775E1}"/>
              </a:ext>
            </a:extLst>
          </p:cNvPr>
          <p:cNvSpPr txBox="1"/>
          <p:nvPr/>
        </p:nvSpPr>
        <p:spPr>
          <a:xfrm>
            <a:off x="4573772" y="5885121"/>
            <a:ext cx="7527851" cy="5078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900">
                <a:cs typeface="Segoe UI"/>
              </a:rPr>
              <a:t>Learner's plan, review and evaluate their progress </a:t>
            </a:r>
            <a:r>
              <a:rPr lang="en-US" sz="900">
                <a:solidFill>
                  <a:srgbClr val="7030A0"/>
                </a:solidFill>
                <a:cs typeface="Segoe UI"/>
              </a:rPr>
              <a:t>reflecting on what excellent learning looks like </a:t>
            </a:r>
            <a:r>
              <a:rPr lang="en-US" sz="900">
                <a:cs typeface="Segoe UI"/>
              </a:rPr>
              <a:t>and success criteria.​</a:t>
            </a:r>
          </a:p>
          <a:p>
            <a:r>
              <a:rPr lang="en-US" sz="900">
                <a:solidFill>
                  <a:srgbClr val="7030A0"/>
                </a:solidFill>
                <a:cs typeface="Segoe UI"/>
              </a:rPr>
              <a:t>Next steps are identified </a:t>
            </a:r>
            <a:r>
              <a:rPr lang="en-US" sz="900">
                <a:cs typeface="Segoe UI"/>
              </a:rPr>
              <a:t>and used to </a:t>
            </a:r>
            <a:r>
              <a:rPr lang="en-US" sz="900">
                <a:solidFill>
                  <a:srgbClr val="7030A0"/>
                </a:solidFill>
                <a:cs typeface="Segoe UI"/>
              </a:rPr>
              <a:t>inform teacher planning </a:t>
            </a:r>
            <a:r>
              <a:rPr lang="en-US" sz="900">
                <a:cs typeface="Segoe UI"/>
              </a:rPr>
              <a:t>and </a:t>
            </a:r>
            <a:r>
              <a:rPr lang="en-GB" sz="900">
                <a:cs typeface="Segoe UI"/>
              </a:rPr>
              <a:t>develop mastery approaches over time</a:t>
            </a:r>
            <a:r>
              <a:rPr lang="en-US" sz="900">
                <a:cs typeface="Segoe UI"/>
              </a:rPr>
              <a:t>.​</a:t>
            </a:r>
          </a:p>
          <a:p>
            <a:r>
              <a:rPr lang="en-US" sz="900">
                <a:solidFill>
                  <a:srgbClr val="7030A0"/>
                </a:solidFill>
                <a:cs typeface="Segoe UI"/>
              </a:rPr>
              <a:t>Learning skills continue</a:t>
            </a:r>
            <a:r>
              <a:rPr lang="en-US" sz="900">
                <a:cs typeface="Segoe UI"/>
              </a:rPr>
              <a:t>. </a:t>
            </a:r>
            <a:r>
              <a:rPr lang="en-US" sz="900" i="1">
                <a:cs typeface="Segoe UI"/>
              </a:rPr>
              <a:t>Next lessons, rest of day, community, wider world. </a:t>
            </a:r>
            <a:r>
              <a:rPr lang="en-GB" sz="900">
                <a:cs typeface="Segoe UI"/>
              </a:rPr>
              <a:t>​</a:t>
            </a:r>
          </a:p>
        </p:txBody>
      </p:sp>
    </p:spTree>
    <p:extLst>
      <p:ext uri="{BB962C8B-B14F-4D97-AF65-F5344CB8AC3E}">
        <p14:creationId xmlns:p14="http://schemas.microsoft.com/office/powerpoint/2010/main" val="1110409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C2AF614C-F507-379D-6795-58811509F99A}"/>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sp>
        <p:nvSpPr>
          <p:cNvPr id="6" name="TextBox 5">
            <a:extLst>
              <a:ext uri="{FF2B5EF4-FFF2-40B4-BE49-F238E27FC236}">
                <a16:creationId xmlns:a16="http://schemas.microsoft.com/office/drawing/2014/main" id="{BCF19AE9-9DB1-B7ED-64DA-24EC990F29D1}"/>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grpSp>
        <p:nvGrpSpPr>
          <p:cNvPr id="11" name="Group 10">
            <a:extLst>
              <a:ext uri="{FF2B5EF4-FFF2-40B4-BE49-F238E27FC236}">
                <a16:creationId xmlns:a16="http://schemas.microsoft.com/office/drawing/2014/main" id="{9DC46F82-6CC2-7562-FCE0-6C5CC1C4087E}"/>
              </a:ext>
            </a:extLst>
          </p:cNvPr>
          <p:cNvGrpSpPr/>
          <p:nvPr/>
        </p:nvGrpSpPr>
        <p:grpSpPr>
          <a:xfrm>
            <a:off x="11757839" y="53164"/>
            <a:ext cx="345558" cy="336697"/>
            <a:chOff x="558211" y="1541722"/>
            <a:chExt cx="797441" cy="761999"/>
          </a:xfrm>
        </p:grpSpPr>
        <p:sp>
          <p:nvSpPr>
            <p:cNvPr id="8" name="Rectangle: Rounded Corners 7">
              <a:extLst>
                <a:ext uri="{FF2B5EF4-FFF2-40B4-BE49-F238E27FC236}">
                  <a16:creationId xmlns:a16="http://schemas.microsoft.com/office/drawing/2014/main" id="{FDCC5936-EB61-7EBA-0FB8-107BAAD35F6A}"/>
                </a:ext>
              </a:extLst>
            </p:cNvPr>
            <p:cNvSpPr/>
            <p:nvPr/>
          </p:nvSpPr>
          <p:spPr>
            <a:xfrm>
              <a:off x="558211" y="1541722"/>
              <a:ext cx="797441" cy="761999"/>
            </a:xfrm>
            <a:prstGeom prst="roundRect">
              <a:avLst/>
            </a:prstGeom>
            <a:solidFill>
              <a:srgbClr val="2B0B5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descr="A close up of a logo&#10;&#10;Description automatically generated">
              <a:extLst>
                <a:ext uri="{FF2B5EF4-FFF2-40B4-BE49-F238E27FC236}">
                  <a16:creationId xmlns:a16="http://schemas.microsoft.com/office/drawing/2014/main" id="{700B345A-F757-A96D-BA9F-919E5041A04E}"/>
                </a:ext>
              </a:extLst>
            </p:cNvPr>
            <p:cNvPicPr>
              <a:picLocks noChangeAspect="1"/>
            </p:cNvPicPr>
            <p:nvPr/>
          </p:nvPicPr>
          <p:blipFill>
            <a:blip r:embed="rId2">
              <a:alphaModFix amt="20000"/>
            </a:blip>
            <a:stretch>
              <a:fillRect/>
            </a:stretch>
          </p:blipFill>
          <p:spPr>
            <a:xfrm>
              <a:off x="640086" y="1588986"/>
              <a:ext cx="633185" cy="669092"/>
            </a:xfrm>
            <a:prstGeom prst="rect">
              <a:avLst/>
            </a:prstGeom>
          </p:spPr>
        </p:pic>
      </p:grpSp>
      <p:sp>
        <p:nvSpPr>
          <p:cNvPr id="13" name="Rectangle: Rounded Corners 12">
            <a:extLst>
              <a:ext uri="{FF2B5EF4-FFF2-40B4-BE49-F238E27FC236}">
                <a16:creationId xmlns:a16="http://schemas.microsoft.com/office/drawing/2014/main" id="{843A6452-D873-D937-1292-8CBFE4BBA2F6}"/>
              </a:ext>
            </a:extLst>
          </p:cNvPr>
          <p:cNvSpPr/>
          <p:nvPr/>
        </p:nvSpPr>
        <p:spPr>
          <a:xfrm>
            <a:off x="79744" y="868325"/>
            <a:ext cx="12023650" cy="5909930"/>
          </a:xfrm>
          <a:prstGeom prst="roundRect">
            <a:avLst/>
          </a:prstGeom>
          <a:solidFill>
            <a:srgbClr val="49145C"/>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E1F28E55-3DC0-4495-EA75-FFF45EC8BDB7}"/>
              </a:ext>
            </a:extLst>
          </p:cNvPr>
          <p:cNvSpPr txBox="1"/>
          <p:nvPr/>
        </p:nvSpPr>
        <p:spPr>
          <a:xfrm>
            <a:off x="132907" y="531628"/>
            <a:ext cx="2985976"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solidFill>
                  <a:schemeClr val="bg1">
                    <a:lumMod val="50000"/>
                  </a:schemeClr>
                </a:solidFill>
                <a:cs typeface="Calibri"/>
              </a:rPr>
              <a:t>Knowledge in Science</a:t>
            </a:r>
            <a:endParaRPr lang="en-GB" sz="1600">
              <a:solidFill>
                <a:schemeClr val="bg1">
                  <a:lumMod val="50000"/>
                </a:schemeClr>
              </a:solidFill>
            </a:endParaRPr>
          </a:p>
        </p:txBody>
      </p:sp>
      <p:sp>
        <p:nvSpPr>
          <p:cNvPr id="15" name="Rectangle: Rounded Corners 14">
            <a:extLst>
              <a:ext uri="{FF2B5EF4-FFF2-40B4-BE49-F238E27FC236}">
                <a16:creationId xmlns:a16="http://schemas.microsoft.com/office/drawing/2014/main" id="{B4FC1FE3-4421-4042-932D-5AF0CFC71971}"/>
              </a:ext>
            </a:extLst>
          </p:cNvPr>
          <p:cNvSpPr/>
          <p:nvPr/>
        </p:nvSpPr>
        <p:spPr>
          <a:xfrm>
            <a:off x="513907" y="1648046"/>
            <a:ext cx="11263063" cy="2170813"/>
          </a:xfrm>
          <a:prstGeom prst="round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Rounded Corners 15">
            <a:extLst>
              <a:ext uri="{FF2B5EF4-FFF2-40B4-BE49-F238E27FC236}">
                <a16:creationId xmlns:a16="http://schemas.microsoft.com/office/drawing/2014/main" id="{D38EFF6A-69DF-B22B-FB65-7FD1B32855B6}"/>
              </a:ext>
            </a:extLst>
          </p:cNvPr>
          <p:cNvSpPr/>
          <p:nvPr/>
        </p:nvSpPr>
        <p:spPr>
          <a:xfrm>
            <a:off x="496731" y="4202449"/>
            <a:ext cx="11268516" cy="2276321"/>
          </a:xfrm>
          <a:prstGeom prst="round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25354072-0FBF-2CFA-5EC9-5B87F2735FFF}"/>
              </a:ext>
            </a:extLst>
          </p:cNvPr>
          <p:cNvSpPr txBox="1"/>
          <p:nvPr/>
        </p:nvSpPr>
        <p:spPr>
          <a:xfrm>
            <a:off x="726557" y="1701209"/>
            <a:ext cx="10951535" cy="8002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bg1">
                    <a:lumMod val="75000"/>
                  </a:schemeClr>
                </a:solidFill>
                <a:cs typeface="Calibri"/>
              </a:rPr>
              <a:t>Substantive Knowledge</a:t>
            </a:r>
          </a:p>
          <a:p>
            <a:pPr algn="ctr"/>
            <a:r>
              <a:rPr lang="en-GB" sz="1400" b="1">
                <a:solidFill>
                  <a:schemeClr val="bg1">
                    <a:lumMod val="75000"/>
                  </a:schemeClr>
                </a:solidFill>
                <a:ea typeface="Calibri"/>
                <a:cs typeface="Calibri"/>
              </a:rPr>
              <a:t>Learning how to...</a:t>
            </a:r>
            <a:endParaRPr lang="en-GB" sz="1400" b="1">
              <a:solidFill>
                <a:schemeClr val="bg1">
                  <a:lumMod val="75000"/>
                </a:schemeClr>
              </a:solidFill>
              <a:cs typeface="Calibri"/>
            </a:endParaRPr>
          </a:p>
          <a:p>
            <a:pPr algn="ctr"/>
            <a:r>
              <a:rPr lang="en-GB" sz="1400" b="1" i="1">
                <a:solidFill>
                  <a:schemeClr val="bg1">
                    <a:lumMod val="75000"/>
                  </a:schemeClr>
                </a:solidFill>
                <a:cs typeface="Calibri"/>
              </a:rPr>
              <a:t>What scientists need to know so they can collect, understand and evaluate scientific evidence (Working Scientifically)</a:t>
            </a:r>
          </a:p>
        </p:txBody>
      </p:sp>
      <p:sp>
        <p:nvSpPr>
          <p:cNvPr id="19" name="TextBox 18">
            <a:extLst>
              <a:ext uri="{FF2B5EF4-FFF2-40B4-BE49-F238E27FC236}">
                <a16:creationId xmlns:a16="http://schemas.microsoft.com/office/drawing/2014/main" id="{5288542D-66F4-FE1C-B5F6-E2C474082F6E}"/>
              </a:ext>
            </a:extLst>
          </p:cNvPr>
          <p:cNvSpPr txBox="1"/>
          <p:nvPr/>
        </p:nvSpPr>
        <p:spPr>
          <a:xfrm>
            <a:off x="770860" y="4190999"/>
            <a:ext cx="10907232" cy="8002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bg1">
                    <a:lumMod val="75000"/>
                  </a:schemeClr>
                </a:solidFill>
                <a:cs typeface="Calibri"/>
              </a:rPr>
              <a:t>Disciplinary Knowledge</a:t>
            </a:r>
          </a:p>
          <a:p>
            <a:pPr algn="ctr"/>
            <a:r>
              <a:rPr lang="en-GB" sz="1400" b="1">
                <a:solidFill>
                  <a:schemeClr val="bg1">
                    <a:lumMod val="75000"/>
                  </a:schemeClr>
                </a:solidFill>
                <a:ea typeface="Calibri" panose="020F0502020204030204"/>
                <a:cs typeface="Calibri"/>
              </a:rPr>
              <a:t>Learning about...</a:t>
            </a:r>
          </a:p>
          <a:p>
            <a:pPr algn="ctr"/>
            <a:r>
              <a:rPr lang="en-GB" sz="1400" b="1" i="1">
                <a:solidFill>
                  <a:schemeClr val="bg1">
                    <a:lumMod val="75000"/>
                  </a:schemeClr>
                </a:solidFill>
                <a:cs typeface="Calibri"/>
              </a:rPr>
              <a:t>The knowledge produced by science, the concepts which underpin the structure of science, such as evolution and the idea of force.</a:t>
            </a:r>
          </a:p>
        </p:txBody>
      </p:sp>
      <p:sp>
        <p:nvSpPr>
          <p:cNvPr id="21" name="TextBox 20">
            <a:extLst>
              <a:ext uri="{FF2B5EF4-FFF2-40B4-BE49-F238E27FC236}">
                <a16:creationId xmlns:a16="http://schemas.microsoft.com/office/drawing/2014/main" id="{E901F8F0-6F75-E133-EB01-93D8A332D0D1}"/>
              </a:ext>
            </a:extLst>
          </p:cNvPr>
          <p:cNvSpPr txBox="1"/>
          <p:nvPr/>
        </p:nvSpPr>
        <p:spPr>
          <a:xfrm>
            <a:off x="567069" y="1151860"/>
            <a:ext cx="515679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a:solidFill>
                  <a:schemeClr val="bg1">
                    <a:lumMod val="75000"/>
                  </a:schemeClr>
                </a:solidFill>
                <a:cs typeface="Calibri"/>
              </a:rPr>
              <a:t>National Curriculum and EYFS Framework</a:t>
            </a:r>
          </a:p>
        </p:txBody>
      </p:sp>
      <p:sp>
        <p:nvSpPr>
          <p:cNvPr id="22" name="TextBox 21">
            <a:extLst>
              <a:ext uri="{FF2B5EF4-FFF2-40B4-BE49-F238E27FC236}">
                <a16:creationId xmlns:a16="http://schemas.microsoft.com/office/drawing/2014/main" id="{16D38BA7-258D-C1AB-03D1-7B18EF0451EF}"/>
              </a:ext>
            </a:extLst>
          </p:cNvPr>
          <p:cNvSpPr txBox="1"/>
          <p:nvPr/>
        </p:nvSpPr>
        <p:spPr>
          <a:xfrm>
            <a:off x="770860" y="2308392"/>
            <a:ext cx="5718511"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400">
                <a:solidFill>
                  <a:schemeClr val="bg1">
                    <a:lumMod val="75000"/>
                  </a:schemeClr>
                </a:solidFill>
                <a:cs typeface="Calibri" panose="020F0502020204030204"/>
              </a:rPr>
              <a:t>Exploration </a:t>
            </a:r>
          </a:p>
          <a:p>
            <a:pPr marL="285750" indent="-285750">
              <a:buFont typeface="Arial"/>
              <a:buChar char="•"/>
            </a:pPr>
            <a:r>
              <a:rPr lang="en-US" sz="1400">
                <a:solidFill>
                  <a:schemeClr val="bg1">
                    <a:lumMod val="75000"/>
                  </a:schemeClr>
                </a:solidFill>
                <a:cs typeface="Calibri" panose="020F0502020204030204"/>
              </a:rPr>
              <a:t>Similarities and Differences </a:t>
            </a:r>
          </a:p>
          <a:p>
            <a:pPr marL="285750" indent="-285750">
              <a:buFont typeface="Arial"/>
              <a:buChar char="•"/>
            </a:pPr>
            <a:r>
              <a:rPr lang="en-US" sz="1400">
                <a:solidFill>
                  <a:schemeClr val="bg1">
                    <a:lumMod val="75000"/>
                  </a:schemeClr>
                </a:solidFill>
                <a:cs typeface="Calibri" panose="020F0502020204030204"/>
              </a:rPr>
              <a:t>Asking Questions</a:t>
            </a:r>
          </a:p>
          <a:p>
            <a:pPr marL="285750" indent="-285750">
              <a:buFont typeface="Arial"/>
              <a:buChar char="•"/>
            </a:pPr>
            <a:r>
              <a:rPr lang="en-US" sz="1400">
                <a:solidFill>
                  <a:schemeClr val="bg1">
                    <a:lumMod val="75000"/>
                  </a:schemeClr>
                </a:solidFill>
                <a:cs typeface="Calibri" panose="020F0502020204030204"/>
              </a:rPr>
              <a:t>Gather and record data and make observations </a:t>
            </a:r>
          </a:p>
          <a:p>
            <a:pPr marL="285750" indent="-285750">
              <a:buFont typeface="Arial"/>
              <a:buChar char="•"/>
            </a:pPr>
            <a:r>
              <a:rPr lang="en-US" sz="1400">
                <a:solidFill>
                  <a:schemeClr val="bg1">
                    <a:lumMod val="75000"/>
                  </a:schemeClr>
                </a:solidFill>
                <a:cs typeface="Calibri" panose="020F0502020204030204"/>
              </a:rPr>
              <a:t>Performing tests to answer questions </a:t>
            </a:r>
          </a:p>
          <a:p>
            <a:pPr marL="285750" indent="-285750">
              <a:buFont typeface="Arial"/>
              <a:buChar char="•"/>
            </a:pPr>
            <a:r>
              <a:rPr lang="en-US" sz="1400">
                <a:solidFill>
                  <a:schemeClr val="bg1">
                    <a:lumMod val="75000"/>
                  </a:schemeClr>
                </a:solidFill>
                <a:cs typeface="Calibri" panose="020F0502020204030204"/>
              </a:rPr>
              <a:t>Draw conclusions, make predictions and evaluate their work</a:t>
            </a:r>
          </a:p>
        </p:txBody>
      </p:sp>
      <p:sp>
        <p:nvSpPr>
          <p:cNvPr id="23" name="TextBox 22">
            <a:extLst>
              <a:ext uri="{FF2B5EF4-FFF2-40B4-BE49-F238E27FC236}">
                <a16:creationId xmlns:a16="http://schemas.microsoft.com/office/drawing/2014/main" id="{C38DBDC2-9F4F-9A56-ED36-D9485A56193E}"/>
              </a:ext>
            </a:extLst>
          </p:cNvPr>
          <p:cNvSpPr txBox="1"/>
          <p:nvPr/>
        </p:nvSpPr>
        <p:spPr>
          <a:xfrm>
            <a:off x="655947" y="5005344"/>
            <a:ext cx="5059325"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1400">
                <a:solidFill>
                  <a:schemeClr val="bg1">
                    <a:lumMod val="75000"/>
                  </a:schemeClr>
                </a:solidFill>
                <a:cs typeface="Calibri"/>
              </a:rPr>
              <a:t>Plants </a:t>
            </a:r>
          </a:p>
          <a:p>
            <a:pPr marL="285750" indent="-285750">
              <a:buFont typeface="Arial"/>
              <a:buChar char="•"/>
            </a:pPr>
            <a:r>
              <a:rPr lang="en-GB" sz="1400">
                <a:solidFill>
                  <a:schemeClr val="bg1">
                    <a:lumMod val="75000"/>
                  </a:schemeClr>
                </a:solidFill>
                <a:cs typeface="Calibri"/>
              </a:rPr>
              <a:t>Forces</a:t>
            </a:r>
          </a:p>
          <a:p>
            <a:pPr marL="285750" indent="-285750">
              <a:buFont typeface="Arial"/>
              <a:buChar char="•"/>
            </a:pPr>
            <a:r>
              <a:rPr lang="en-GB" sz="1400">
                <a:solidFill>
                  <a:schemeClr val="bg1">
                    <a:lumMod val="75000"/>
                  </a:schemeClr>
                </a:solidFill>
                <a:cs typeface="Calibri"/>
              </a:rPr>
              <a:t>Animals including humans</a:t>
            </a:r>
          </a:p>
          <a:p>
            <a:pPr marL="285750" indent="-285750">
              <a:buFont typeface="Arial"/>
              <a:buChar char="•"/>
            </a:pPr>
            <a:r>
              <a:rPr lang="en-GB" sz="1400">
                <a:solidFill>
                  <a:schemeClr val="bg1">
                    <a:lumMod val="75000"/>
                  </a:schemeClr>
                </a:solidFill>
                <a:cs typeface="Calibri"/>
              </a:rPr>
              <a:t>Materials</a:t>
            </a:r>
          </a:p>
          <a:p>
            <a:pPr marL="285750" indent="-285750">
              <a:buFont typeface="Arial"/>
              <a:buChar char="•"/>
            </a:pPr>
            <a:r>
              <a:rPr lang="en-GB" sz="1400">
                <a:solidFill>
                  <a:schemeClr val="bg1">
                    <a:lumMod val="75000"/>
                  </a:schemeClr>
                </a:solidFill>
                <a:cs typeface="Calibri"/>
              </a:rPr>
              <a:t>Environments/ Habitats / Seasonal changes</a:t>
            </a:r>
          </a:p>
          <a:p>
            <a:pPr marL="285750" indent="-285750">
              <a:buFont typeface="Arial"/>
              <a:buChar char="•"/>
            </a:pPr>
            <a:r>
              <a:rPr lang="en-GB" sz="1400">
                <a:solidFill>
                  <a:schemeClr val="bg1">
                    <a:lumMod val="75000"/>
                  </a:schemeClr>
                </a:solidFill>
                <a:cs typeface="Calibri"/>
              </a:rPr>
              <a:t>Evolution and Inheritance</a:t>
            </a:r>
          </a:p>
        </p:txBody>
      </p:sp>
      <p:grpSp>
        <p:nvGrpSpPr>
          <p:cNvPr id="7" name="Group 6">
            <a:extLst>
              <a:ext uri="{FF2B5EF4-FFF2-40B4-BE49-F238E27FC236}">
                <a16:creationId xmlns:a16="http://schemas.microsoft.com/office/drawing/2014/main" id="{DEFEAA21-7172-8FFE-698C-E0780318A328}"/>
              </a:ext>
            </a:extLst>
          </p:cNvPr>
          <p:cNvGrpSpPr/>
          <p:nvPr/>
        </p:nvGrpSpPr>
        <p:grpSpPr>
          <a:xfrm>
            <a:off x="11776970" y="36210"/>
            <a:ext cx="317565" cy="336828"/>
            <a:chOff x="435318" y="1416645"/>
            <a:chExt cx="891825" cy="866914"/>
          </a:xfrm>
        </p:grpSpPr>
        <p:sp>
          <p:nvSpPr>
            <p:cNvPr id="3" name="Rectangle: Rounded Corners 2">
              <a:extLst>
                <a:ext uri="{FF2B5EF4-FFF2-40B4-BE49-F238E27FC236}">
                  <a16:creationId xmlns:a16="http://schemas.microsoft.com/office/drawing/2014/main" id="{22CFAB40-48A6-3EEF-FB5E-38E1E51850EF}"/>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A close up of a logo&#10;&#10;Description automatically generated">
              <a:extLst>
                <a:ext uri="{FF2B5EF4-FFF2-40B4-BE49-F238E27FC236}">
                  <a16:creationId xmlns:a16="http://schemas.microsoft.com/office/drawing/2014/main" id="{12B2B6C8-3C47-A5B3-1E84-41C56EAE6008}"/>
                </a:ext>
              </a:extLst>
            </p:cNvPr>
            <p:cNvPicPr>
              <a:picLocks noChangeAspect="1"/>
            </p:cNvPicPr>
            <p:nvPr/>
          </p:nvPicPr>
          <p:blipFill>
            <a:blip r:embed="rId3"/>
            <a:stretch>
              <a:fillRect/>
            </a:stretch>
          </p:blipFill>
          <p:spPr>
            <a:xfrm>
              <a:off x="542303" y="1555818"/>
              <a:ext cx="638175" cy="676275"/>
            </a:xfrm>
            <a:prstGeom prst="rect">
              <a:avLst/>
            </a:prstGeom>
          </p:spPr>
        </p:pic>
      </p:grpSp>
      <p:sp>
        <p:nvSpPr>
          <p:cNvPr id="2" name="TextBox 1">
            <a:extLst>
              <a:ext uri="{FF2B5EF4-FFF2-40B4-BE49-F238E27FC236}">
                <a16:creationId xmlns:a16="http://schemas.microsoft.com/office/drawing/2014/main" id="{14C5AD0A-C2BB-AB07-CA65-FA005BE867B3}"/>
              </a:ext>
            </a:extLst>
          </p:cNvPr>
          <p:cNvSpPr txBox="1"/>
          <p:nvPr/>
        </p:nvSpPr>
        <p:spPr>
          <a:xfrm>
            <a:off x="5566436" y="5005344"/>
            <a:ext cx="5059325"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1400">
                <a:solidFill>
                  <a:schemeClr val="bg1">
                    <a:lumMod val="75000"/>
                  </a:schemeClr>
                </a:solidFill>
                <a:cs typeface="Calibri"/>
              </a:rPr>
              <a:t>Rocks and Soils</a:t>
            </a:r>
          </a:p>
          <a:p>
            <a:pPr marL="285750" indent="-285750">
              <a:buFont typeface="Arial"/>
              <a:buChar char="•"/>
            </a:pPr>
            <a:r>
              <a:rPr lang="en-GB" sz="1400">
                <a:solidFill>
                  <a:schemeClr val="bg1">
                    <a:lumMod val="75000"/>
                  </a:schemeClr>
                </a:solidFill>
                <a:cs typeface="Calibri"/>
              </a:rPr>
              <a:t>Light</a:t>
            </a:r>
          </a:p>
          <a:p>
            <a:pPr marL="285750" indent="-285750">
              <a:buFont typeface="Arial"/>
              <a:buChar char="•"/>
            </a:pPr>
            <a:r>
              <a:rPr lang="en-GB" sz="1400">
                <a:solidFill>
                  <a:schemeClr val="bg1">
                    <a:lumMod val="75000"/>
                  </a:schemeClr>
                </a:solidFill>
                <a:cs typeface="Calibri"/>
              </a:rPr>
              <a:t>Electricity</a:t>
            </a:r>
          </a:p>
          <a:p>
            <a:pPr marL="285750" indent="-285750">
              <a:buFont typeface="Arial"/>
              <a:buChar char="•"/>
            </a:pPr>
            <a:r>
              <a:rPr lang="en-GB" sz="1400">
                <a:solidFill>
                  <a:schemeClr val="bg1">
                    <a:lumMod val="75000"/>
                  </a:schemeClr>
                </a:solidFill>
                <a:cs typeface="Calibri"/>
              </a:rPr>
              <a:t>States of Matter</a:t>
            </a:r>
          </a:p>
          <a:p>
            <a:pPr marL="285750" indent="-285750">
              <a:buFont typeface="Arial"/>
              <a:buChar char="•"/>
            </a:pPr>
            <a:r>
              <a:rPr lang="en-GB" sz="1400">
                <a:solidFill>
                  <a:schemeClr val="bg1">
                    <a:lumMod val="75000"/>
                  </a:schemeClr>
                </a:solidFill>
                <a:cs typeface="Calibri"/>
              </a:rPr>
              <a:t>Sound</a:t>
            </a:r>
          </a:p>
          <a:p>
            <a:pPr marL="285750" indent="-285750">
              <a:buFont typeface="Arial"/>
              <a:buChar char="•"/>
            </a:pPr>
            <a:r>
              <a:rPr lang="en-GB" sz="1400">
                <a:solidFill>
                  <a:schemeClr val="bg1">
                    <a:lumMod val="75000"/>
                  </a:schemeClr>
                </a:solidFill>
                <a:cs typeface="Calibri"/>
              </a:rPr>
              <a:t>Earth and Space</a:t>
            </a:r>
          </a:p>
        </p:txBody>
      </p:sp>
    </p:spTree>
    <p:extLst>
      <p:ext uri="{BB962C8B-B14F-4D97-AF65-F5344CB8AC3E}">
        <p14:creationId xmlns:p14="http://schemas.microsoft.com/office/powerpoint/2010/main" val="1132011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grpSp>
        <p:nvGrpSpPr>
          <p:cNvPr id="18" name="Group 17">
            <a:extLst>
              <a:ext uri="{FF2B5EF4-FFF2-40B4-BE49-F238E27FC236}">
                <a16:creationId xmlns:a16="http://schemas.microsoft.com/office/drawing/2014/main" id="{44345D90-654C-1F7A-8A1A-5BBDF3959952}"/>
              </a:ext>
            </a:extLst>
          </p:cNvPr>
          <p:cNvGrpSpPr/>
          <p:nvPr/>
        </p:nvGrpSpPr>
        <p:grpSpPr>
          <a:xfrm>
            <a:off x="11775559" y="53163"/>
            <a:ext cx="327837" cy="336697"/>
            <a:chOff x="434164" y="1080977"/>
            <a:chExt cx="797441" cy="761999"/>
          </a:xfrm>
        </p:grpSpPr>
        <p:sp>
          <p:nvSpPr>
            <p:cNvPr id="15" name="Rectangle: Rounded Corners 14">
              <a:extLst>
                <a:ext uri="{FF2B5EF4-FFF2-40B4-BE49-F238E27FC236}">
                  <a16:creationId xmlns:a16="http://schemas.microsoft.com/office/drawing/2014/main" id="{517E892C-FA15-CDDE-59F6-A307EB23D85D}"/>
                </a:ext>
              </a:extLst>
            </p:cNvPr>
            <p:cNvSpPr/>
            <p:nvPr/>
          </p:nvSpPr>
          <p:spPr>
            <a:xfrm>
              <a:off x="434164" y="1080977"/>
              <a:ext cx="797441" cy="761999"/>
            </a:xfrm>
            <a:prstGeom prst="roundRect">
              <a:avLst/>
            </a:prstGeom>
            <a:solidFill>
              <a:srgbClr val="2B0B5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descr="A close up of a logo&#10;&#10;Description automatically generated">
              <a:extLst>
                <a:ext uri="{FF2B5EF4-FFF2-40B4-BE49-F238E27FC236}">
                  <a16:creationId xmlns:a16="http://schemas.microsoft.com/office/drawing/2014/main" id="{AAAF2CE5-A252-7B4D-4C42-2F18DB819806}"/>
                </a:ext>
              </a:extLst>
            </p:cNvPr>
            <p:cNvPicPr>
              <a:picLocks noChangeAspect="1"/>
            </p:cNvPicPr>
            <p:nvPr/>
          </p:nvPicPr>
          <p:blipFill>
            <a:blip r:embed="rId2">
              <a:alphaModFix amt="20000"/>
            </a:blip>
            <a:stretch>
              <a:fillRect/>
            </a:stretch>
          </p:blipFill>
          <p:spPr>
            <a:xfrm>
              <a:off x="516039" y="1128242"/>
              <a:ext cx="633185" cy="669092"/>
            </a:xfrm>
            <a:prstGeom prst="rect">
              <a:avLst/>
            </a:prstGeom>
          </p:spPr>
        </p:pic>
      </p:grpSp>
      <p:grpSp>
        <p:nvGrpSpPr>
          <p:cNvPr id="6" name="Group 5">
            <a:extLst>
              <a:ext uri="{FF2B5EF4-FFF2-40B4-BE49-F238E27FC236}">
                <a16:creationId xmlns:a16="http://schemas.microsoft.com/office/drawing/2014/main" id="{FE5E3230-2EA3-376E-0F15-3DAAA437689A}"/>
              </a:ext>
            </a:extLst>
          </p:cNvPr>
          <p:cNvGrpSpPr/>
          <p:nvPr/>
        </p:nvGrpSpPr>
        <p:grpSpPr>
          <a:xfrm>
            <a:off x="11776970" y="36210"/>
            <a:ext cx="317565" cy="336828"/>
            <a:chOff x="435318" y="1416645"/>
            <a:chExt cx="891825" cy="866914"/>
          </a:xfrm>
        </p:grpSpPr>
        <p:sp>
          <p:nvSpPr>
            <p:cNvPr id="3" name="Rectangle: Rounded Corners 2">
              <a:extLst>
                <a:ext uri="{FF2B5EF4-FFF2-40B4-BE49-F238E27FC236}">
                  <a16:creationId xmlns:a16="http://schemas.microsoft.com/office/drawing/2014/main" id="{F70FDF16-9525-80F3-2328-70547C25D24D}"/>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A close up of a logo&#10;&#10;Description automatically generated">
              <a:extLst>
                <a:ext uri="{FF2B5EF4-FFF2-40B4-BE49-F238E27FC236}">
                  <a16:creationId xmlns:a16="http://schemas.microsoft.com/office/drawing/2014/main" id="{69CB4EA3-2566-A2D4-449A-B679E1D6D5DA}"/>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2" name="Table 1">
            <a:extLst>
              <a:ext uri="{FF2B5EF4-FFF2-40B4-BE49-F238E27FC236}">
                <a16:creationId xmlns:a16="http://schemas.microsoft.com/office/drawing/2014/main" id="{BEC2BC26-B9AF-E4C0-0C2C-4F2331184131}"/>
              </a:ext>
            </a:extLst>
          </p:cNvPr>
          <p:cNvGraphicFramePr>
            <a:graphicFrameLocks noGrp="1"/>
          </p:cNvGraphicFramePr>
          <p:nvPr>
            <p:extLst>
              <p:ext uri="{D42A27DB-BD31-4B8C-83A1-F6EECF244321}">
                <p14:modId xmlns:p14="http://schemas.microsoft.com/office/powerpoint/2010/main" val="4162911724"/>
              </p:ext>
            </p:extLst>
          </p:nvPr>
        </p:nvGraphicFramePr>
        <p:xfrm>
          <a:off x="186069" y="726558"/>
          <a:ext cx="11801583" cy="5278120"/>
        </p:xfrm>
        <a:graphic>
          <a:graphicData uri="http://schemas.openxmlformats.org/drawingml/2006/table">
            <a:tbl>
              <a:tblPr firstRow="1" bandRow="1">
                <a:tableStyleId>{F2DE63D5-997A-4646-A377-4702673A728D}</a:tableStyleId>
              </a:tblPr>
              <a:tblGrid>
                <a:gridCol w="1355651">
                  <a:extLst>
                    <a:ext uri="{9D8B030D-6E8A-4147-A177-3AD203B41FA5}">
                      <a16:colId xmlns:a16="http://schemas.microsoft.com/office/drawing/2014/main" val="3441473084"/>
                    </a:ext>
                  </a:extLst>
                </a:gridCol>
                <a:gridCol w="1594744">
                  <a:extLst>
                    <a:ext uri="{9D8B030D-6E8A-4147-A177-3AD203B41FA5}">
                      <a16:colId xmlns:a16="http://schemas.microsoft.com/office/drawing/2014/main" val="477610019"/>
                    </a:ext>
                  </a:extLst>
                </a:gridCol>
                <a:gridCol w="1475198">
                  <a:extLst>
                    <a:ext uri="{9D8B030D-6E8A-4147-A177-3AD203B41FA5}">
                      <a16:colId xmlns:a16="http://schemas.microsoft.com/office/drawing/2014/main" val="4248163532"/>
                    </a:ext>
                  </a:extLst>
                </a:gridCol>
                <a:gridCol w="1475198">
                  <a:extLst>
                    <a:ext uri="{9D8B030D-6E8A-4147-A177-3AD203B41FA5}">
                      <a16:colId xmlns:a16="http://schemas.microsoft.com/office/drawing/2014/main" val="3266711646"/>
                    </a:ext>
                  </a:extLst>
                </a:gridCol>
                <a:gridCol w="1475198">
                  <a:extLst>
                    <a:ext uri="{9D8B030D-6E8A-4147-A177-3AD203B41FA5}">
                      <a16:colId xmlns:a16="http://schemas.microsoft.com/office/drawing/2014/main" val="301258824"/>
                    </a:ext>
                  </a:extLst>
                </a:gridCol>
                <a:gridCol w="1475198">
                  <a:extLst>
                    <a:ext uri="{9D8B030D-6E8A-4147-A177-3AD203B41FA5}">
                      <a16:colId xmlns:a16="http://schemas.microsoft.com/office/drawing/2014/main" val="3166234717"/>
                    </a:ext>
                  </a:extLst>
                </a:gridCol>
                <a:gridCol w="1475198">
                  <a:extLst>
                    <a:ext uri="{9D8B030D-6E8A-4147-A177-3AD203B41FA5}">
                      <a16:colId xmlns:a16="http://schemas.microsoft.com/office/drawing/2014/main" val="1779738243"/>
                    </a:ext>
                  </a:extLst>
                </a:gridCol>
                <a:gridCol w="1475198">
                  <a:extLst>
                    <a:ext uri="{9D8B030D-6E8A-4147-A177-3AD203B41FA5}">
                      <a16:colId xmlns:a16="http://schemas.microsoft.com/office/drawing/2014/main" val="2581920395"/>
                    </a:ext>
                  </a:extLst>
                </a:gridCol>
              </a:tblGrid>
              <a:tr h="370840">
                <a:tc gridSpan="8">
                  <a:txBody>
                    <a:bodyPr/>
                    <a:lstStyle/>
                    <a:p>
                      <a:pPr algn="ctr"/>
                      <a:r>
                        <a:rPr lang="en-GB" sz="1200" b="1">
                          <a:solidFill>
                            <a:schemeClr val="bg1"/>
                          </a:solidFill>
                        </a:rPr>
                        <a:t>National Curriculum Programmes of Study and EYFS Framework</a:t>
                      </a:r>
                    </a:p>
                  </a:txBody>
                  <a:tcPr>
                    <a:lnL w="12700">
                      <a:solidFill>
                        <a:schemeClr val="tx1"/>
                      </a:solidFill>
                    </a:lnL>
                    <a:lnR w="12700">
                      <a:solidFill>
                        <a:schemeClr val="tx1"/>
                      </a:solidFill>
                    </a:lnR>
                    <a:lnT w="12700">
                      <a:solidFill>
                        <a:schemeClr val="tx1"/>
                      </a:solidFill>
                    </a:lnT>
                    <a:lnB w="12700">
                      <a:solidFill>
                        <a:schemeClr val="tx1"/>
                      </a:solidFill>
                    </a:lnB>
                    <a:solidFill>
                      <a:srgbClr val="49145C"/>
                    </a:solidFill>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818022864"/>
                  </a:ext>
                </a:extLst>
              </a:tr>
              <a:tr h="370840">
                <a:tc gridSpan="2">
                  <a:txBody>
                    <a:bodyPr/>
                    <a:lstStyle/>
                    <a:p>
                      <a:pPr algn="ctr"/>
                      <a:r>
                        <a:rPr lang="en-GB" sz="1100" b="1"/>
                        <a:t>EYFS</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GB" sz="1100" b="1"/>
                        <a:t>Year 1</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a:txBody>
                    <a:bodyPr/>
                    <a:lstStyle/>
                    <a:p>
                      <a:pPr algn="ctr"/>
                      <a:r>
                        <a:rPr lang="en-GB" sz="1100" b="1"/>
                        <a:t>Year2</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a:txBody>
                    <a:bodyPr/>
                    <a:lstStyle/>
                    <a:p>
                      <a:pPr algn="ctr"/>
                      <a:r>
                        <a:rPr lang="en-GB" sz="1100" b="1"/>
                        <a:t>Year 3</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a:txBody>
                    <a:bodyPr/>
                    <a:lstStyle/>
                    <a:p>
                      <a:pPr algn="ctr"/>
                      <a:r>
                        <a:rPr lang="en-GB" sz="1100" b="1"/>
                        <a:t>Year 4</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a:txBody>
                    <a:bodyPr/>
                    <a:lstStyle/>
                    <a:p>
                      <a:pPr algn="ctr"/>
                      <a:r>
                        <a:rPr lang="en-GB" sz="1100" b="1"/>
                        <a:t>Year 5</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a:txBody>
                    <a:bodyPr/>
                    <a:lstStyle/>
                    <a:p>
                      <a:pPr algn="ctr"/>
                      <a:r>
                        <a:rPr lang="en-GB" sz="1100" b="1"/>
                        <a:t>Year 6</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extLst>
                  <a:ext uri="{0D108BD9-81ED-4DB2-BD59-A6C34878D82A}">
                    <a16:rowId xmlns:a16="http://schemas.microsoft.com/office/drawing/2014/main" val="4136694840"/>
                  </a:ext>
                </a:extLst>
              </a:tr>
              <a:tr h="370840">
                <a:tc gridSpan="2">
                  <a:txBody>
                    <a:bodyPr/>
                    <a:lstStyle/>
                    <a:p>
                      <a:pPr lvl="0">
                        <a:buNone/>
                      </a:pPr>
                      <a:r>
                        <a:rPr lang="en-GB" sz="800" b="0" i="1" u="none" strike="noStrike" noProof="0">
                          <a:latin typeface="+mn-lt"/>
                        </a:rPr>
                        <a:t>Development Matters 4-5 Years:</a:t>
                      </a:r>
                    </a:p>
                    <a:p>
                      <a:pPr rtl="0" fontAlgn="base"/>
                      <a:r>
                        <a:rPr lang="en-GB" sz="800" b="0" i="1" u="none" strike="noStrike" kern="1200">
                          <a:solidFill>
                            <a:schemeClr val="tx1"/>
                          </a:solidFill>
                          <a:effectLst/>
                          <a:latin typeface="+mn-lt"/>
                          <a:ea typeface="+mn-ea"/>
                          <a:cs typeface="+mn-cs"/>
                        </a:rPr>
                        <a:t>Emphasis on exploration</a:t>
                      </a:r>
                    </a:p>
                    <a:p>
                      <a:pPr rtl="0" fontAlgn="base"/>
                      <a:r>
                        <a:rPr lang="en-GB" sz="800" b="0" i="1" u="none" strike="noStrike" kern="1200">
                          <a:solidFill>
                            <a:schemeClr val="tx1"/>
                          </a:solidFill>
                          <a:effectLst/>
                          <a:latin typeface="+mn-lt"/>
                          <a:ea typeface="+mn-ea"/>
                          <a:cs typeface="+mn-cs"/>
                        </a:rPr>
                        <a:t>Beginning to describe what they see</a:t>
                      </a:r>
                    </a:p>
                    <a:p>
                      <a:pPr rtl="0" fontAlgn="base"/>
                      <a:r>
                        <a:rPr lang="en-GB" sz="800" b="0" i="1" u="none" strike="noStrike" kern="1200">
                          <a:solidFill>
                            <a:schemeClr val="tx1"/>
                          </a:solidFill>
                          <a:effectLst/>
                          <a:latin typeface="+mn-lt"/>
                          <a:ea typeface="+mn-ea"/>
                          <a:cs typeface="+mn-cs"/>
                        </a:rPr>
                        <a:t>Beginning to see similarities and differences</a:t>
                      </a:r>
                    </a:p>
                    <a:p>
                      <a:pPr lvl="0">
                        <a:buNone/>
                      </a:pPr>
                      <a:endParaRPr lang="en-GB" sz="800" b="0" i="1">
                        <a:latin typeface="+mn-lt"/>
                      </a:endParaRPr>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gridSpan="2">
                  <a:txBody>
                    <a:bodyPr/>
                    <a:lstStyle/>
                    <a:p>
                      <a:pPr rtl="0" fontAlgn="base"/>
                      <a:r>
                        <a:rPr lang="en-GB" sz="800" b="0" i="1" u="none" strike="noStrike" kern="1200">
                          <a:solidFill>
                            <a:schemeClr val="tx1"/>
                          </a:solidFill>
                          <a:effectLst/>
                          <a:latin typeface="+mn-lt"/>
                          <a:ea typeface="+mn-ea"/>
                          <a:cs typeface="+mn-cs"/>
                        </a:rPr>
                        <a:t>consider how they can be answered</a:t>
                      </a:r>
                    </a:p>
                    <a:p>
                      <a:pPr rtl="0" fontAlgn="base"/>
                      <a:r>
                        <a:rPr lang="en-GB" sz="800" b="0" i="1" u="none" strike="noStrike" kern="1200">
                          <a:solidFill>
                            <a:schemeClr val="tx1"/>
                          </a:solidFill>
                          <a:effectLst/>
                          <a:latin typeface="+mn-lt"/>
                          <a:ea typeface="+mn-ea"/>
                          <a:cs typeface="+mn-cs"/>
                        </a:rPr>
                        <a:t>Starting to gather and record data, making close observations</a:t>
                      </a:r>
                    </a:p>
                    <a:p>
                      <a:pPr rtl="0" fontAlgn="base"/>
                      <a:r>
                        <a:rPr lang="en-GB" sz="800" b="0" i="1" u="none" strike="noStrike" kern="1200">
                          <a:solidFill>
                            <a:schemeClr val="tx1"/>
                          </a:solidFill>
                          <a:effectLst/>
                          <a:latin typeface="+mn-lt"/>
                          <a:ea typeface="+mn-ea"/>
                          <a:cs typeface="+mn-cs"/>
                        </a:rPr>
                        <a:t>Performing simple tests to answer questions</a:t>
                      </a:r>
                    </a:p>
                    <a:p>
                      <a:pPr rtl="0"/>
                      <a:r>
                        <a:rPr lang="en-GB" sz="800" b="0" i="1" u="none" strike="noStrike" kern="1200">
                          <a:solidFill>
                            <a:schemeClr val="tx1"/>
                          </a:solidFill>
                          <a:effectLst/>
                          <a:latin typeface="+mn-lt"/>
                          <a:ea typeface="+mn-ea"/>
                          <a:cs typeface="+mn-cs"/>
                        </a:rPr>
                        <a:t>Note:  Key Stage 1 are not expected to evaluate findings, draw conclusions or make predictions</a:t>
                      </a:r>
                      <a:endParaRPr lang="en-GB" sz="800" b="0" i="1">
                        <a:effectLst/>
                        <a:latin typeface="+mn-lt"/>
                      </a:endParaRPr>
                    </a:p>
                    <a:p>
                      <a:br>
                        <a:rPr lang="en-GB" sz="800" b="0" i="1">
                          <a:latin typeface="+mn-lt"/>
                        </a:rPr>
                      </a:br>
                      <a:endParaRPr lang="en-US" sz="800" b="0" i="1">
                        <a:latin typeface="+mn-lt"/>
                      </a:endParaRPr>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gridSpan="4">
                  <a:txBody>
                    <a:bodyPr/>
                    <a:lstStyle/>
                    <a:p>
                      <a:pPr rtl="0" fontAlgn="base"/>
                      <a:r>
                        <a:rPr lang="en-GB" sz="800" b="0" i="1" u="none" strike="noStrike" kern="1200">
                          <a:solidFill>
                            <a:schemeClr val="tx1"/>
                          </a:solidFill>
                          <a:effectLst/>
                          <a:latin typeface="+mn-lt"/>
                          <a:ea typeface="+mn-ea"/>
                          <a:cs typeface="+mn-cs"/>
                        </a:rPr>
                        <a:t>Develop practical enquiries with greater complexity to answer own questions</a:t>
                      </a:r>
                    </a:p>
                    <a:p>
                      <a:pPr rtl="0" fontAlgn="base"/>
                      <a:r>
                        <a:rPr lang="en-GB" sz="800" b="0" i="1" u="none" strike="noStrike" kern="1200">
                          <a:solidFill>
                            <a:schemeClr val="tx1"/>
                          </a:solidFill>
                          <a:effectLst/>
                          <a:latin typeface="+mn-lt"/>
                          <a:ea typeface="+mn-ea"/>
                          <a:cs typeface="+mn-cs"/>
                        </a:rPr>
                        <a:t>Observations and measurements become much more accurate and findings/data are presented in a variety of ways</a:t>
                      </a:r>
                    </a:p>
                    <a:p>
                      <a:pPr rtl="0" fontAlgn="base"/>
                      <a:r>
                        <a:rPr lang="en-GB" sz="800" b="0" i="1" u="none" strike="noStrike" kern="1200">
                          <a:solidFill>
                            <a:schemeClr val="tx1"/>
                          </a:solidFill>
                          <a:effectLst/>
                          <a:latin typeface="+mn-lt"/>
                          <a:ea typeface="+mn-ea"/>
                          <a:cs typeface="+mn-cs"/>
                        </a:rPr>
                        <a:t>Key Stage 2 pupils will draw conclusions, make predictions and evaluate their work.</a:t>
                      </a:r>
                    </a:p>
                    <a:p>
                      <a:pPr lvl="0">
                        <a:buNone/>
                      </a:pPr>
                      <a:endParaRPr lang="en-US" sz="800" b="0" i="1">
                        <a:latin typeface="+mn-lt"/>
                      </a:endParaRPr>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140469489"/>
                  </a:ext>
                </a:extLst>
              </a:tr>
              <a:tr h="370840">
                <a:tc gridSpan="8">
                  <a:txBody>
                    <a:bodyPr/>
                    <a:lstStyle/>
                    <a:p>
                      <a:pPr algn="ctr"/>
                      <a:r>
                        <a:rPr lang="en-GB">
                          <a:solidFill>
                            <a:schemeClr val="bg1"/>
                          </a:solidFill>
                        </a:rPr>
                        <a:t>Learning how to...</a:t>
                      </a:r>
                    </a:p>
                  </a:txBody>
                  <a:tcPr>
                    <a:lnL w="12700">
                      <a:solidFill>
                        <a:schemeClr val="tx1"/>
                      </a:solidFill>
                    </a:lnL>
                    <a:lnR w="12700">
                      <a:solidFill>
                        <a:schemeClr val="tx1"/>
                      </a:solidFill>
                    </a:lnR>
                    <a:lnT w="12700">
                      <a:solidFill>
                        <a:schemeClr val="tx1"/>
                      </a:solidFill>
                    </a:lnT>
                    <a:lnB w="12700">
                      <a:solidFill>
                        <a:schemeClr val="tx1"/>
                      </a:solidFill>
                    </a:lnB>
                    <a:solidFill>
                      <a:srgbClr val="49145C"/>
                    </a:solidFill>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tc h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575189405"/>
                  </a:ext>
                </a:extLst>
              </a:tr>
              <a:tr h="370840">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algn="ctr"/>
                      <a:r>
                        <a:rPr lang="en-GB" sz="1200" b="1"/>
                        <a:t>EYFS</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BFADC6"/>
                    </a:solidFill>
                  </a:tcPr>
                </a:tc>
                <a:tc>
                  <a:txBody>
                    <a:bodyPr/>
                    <a:lstStyle/>
                    <a:p>
                      <a:pPr algn="ctr"/>
                      <a:r>
                        <a:rPr lang="en-GB" sz="1200" b="1"/>
                        <a:t>Year 1</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BFADC6"/>
                    </a:solidFill>
                  </a:tcPr>
                </a:tc>
                <a:tc>
                  <a:txBody>
                    <a:bodyPr/>
                    <a:lstStyle/>
                    <a:p>
                      <a:pPr algn="ctr"/>
                      <a:r>
                        <a:rPr lang="en-GB" sz="1200" b="1"/>
                        <a:t>Year 2</a:t>
                      </a:r>
                    </a:p>
                  </a:txBody>
                  <a:tcPr>
                    <a:lnL w="12700">
                      <a:solidFill>
                        <a:schemeClr val="tx1"/>
                      </a:solidFill>
                    </a:lnL>
                    <a:lnR w="12700">
                      <a:solidFill>
                        <a:schemeClr val="tx1"/>
                      </a:solidFill>
                    </a:lnR>
                    <a:lnT w="12700">
                      <a:solidFill>
                        <a:schemeClr val="tx1"/>
                      </a:solidFill>
                    </a:lnT>
                    <a:lnB w="12700">
                      <a:solidFill>
                        <a:schemeClr val="tx1"/>
                      </a:solidFill>
                    </a:lnB>
                    <a:solidFill>
                      <a:srgbClr val="BFADC6"/>
                    </a:solidFill>
                  </a:tcPr>
                </a:tc>
                <a:tc>
                  <a:txBody>
                    <a:bodyPr/>
                    <a:lstStyle/>
                    <a:p>
                      <a:pPr algn="ctr"/>
                      <a:r>
                        <a:rPr lang="en-GB" sz="1200" b="1"/>
                        <a:t>Year 3</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BFADC6"/>
                    </a:solidFill>
                  </a:tcPr>
                </a:tc>
                <a:tc>
                  <a:txBody>
                    <a:bodyPr/>
                    <a:lstStyle/>
                    <a:p>
                      <a:pPr algn="ctr"/>
                      <a:r>
                        <a:rPr lang="en-GB" sz="1200" b="1"/>
                        <a:t>Year 4</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BFADC6"/>
                    </a:solidFill>
                  </a:tcPr>
                </a:tc>
                <a:tc>
                  <a:txBody>
                    <a:bodyPr/>
                    <a:lstStyle/>
                    <a:p>
                      <a:pPr algn="ctr"/>
                      <a:r>
                        <a:rPr lang="en-GB" sz="1200" b="1"/>
                        <a:t>Year 5</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BFADC6"/>
                    </a:solidFill>
                  </a:tcPr>
                </a:tc>
                <a:tc>
                  <a:txBody>
                    <a:bodyPr/>
                    <a:lstStyle/>
                    <a:p>
                      <a:pPr algn="ctr"/>
                      <a:r>
                        <a:rPr lang="en-GB" sz="1200" b="1"/>
                        <a:t>Year 6</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rgbClr val="BFADC6"/>
                    </a:solidFill>
                  </a:tcPr>
                </a:tc>
                <a:extLst>
                  <a:ext uri="{0D108BD9-81ED-4DB2-BD59-A6C34878D82A}">
                    <a16:rowId xmlns:a16="http://schemas.microsoft.com/office/drawing/2014/main" val="2755087056"/>
                  </a:ext>
                </a:extLst>
              </a:tr>
              <a:tr h="370840">
                <a:tc>
                  <a:txBody>
                    <a:bodyPr/>
                    <a:lstStyle/>
                    <a:p>
                      <a:endParaRPr lang="en-GB" sz="700"/>
                    </a:p>
                    <a:p>
                      <a:pPr lvl="0">
                        <a:buNone/>
                      </a:pPr>
                      <a:endParaRPr lang="en-GB" sz="700"/>
                    </a:p>
                    <a:p>
                      <a:pPr lvl="0">
                        <a:buNone/>
                      </a:pPr>
                      <a:r>
                        <a:rPr lang="en-GB" sz="700"/>
                        <a:t>Plan</a:t>
                      </a:r>
                    </a:p>
                    <a:p>
                      <a:pPr lvl="0">
                        <a:buNone/>
                      </a:pPr>
                      <a:endParaRPr lang="en-GB" sz="700"/>
                    </a:p>
                    <a:p>
                      <a:pPr lvl="0">
                        <a:buNone/>
                      </a:pPr>
                      <a:endParaRPr lang="en-GB" sz="70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Choose the resources they need for chosen activities - say when they do/don’t need help</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ask simple questions and recognise  that they can be answered in different ways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marL="171450" lvl="0" indent="-171450">
                        <a:buFont typeface="Arial"/>
                        <a:buChar char="•"/>
                      </a:pPr>
                      <a:endParaRPr lang="en-US" sz="700"/>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ask relevant questions and use different types of scientific enquiries to answer them</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set up simple practical enquiries, comparative and fair tests</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plan different types of scientific enquiries to answer questions, including recognise and control variables where necessary</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3450648"/>
                  </a:ext>
                </a:extLst>
              </a:tr>
              <a:tr h="370840">
                <a:tc>
                  <a:txBody>
                    <a:bodyPr/>
                    <a:lstStyle/>
                    <a:p>
                      <a:pPr lvl="0">
                        <a:buNone/>
                      </a:pPr>
                      <a:r>
                        <a:rPr lang="en-GB" sz="700"/>
                        <a:t>Do</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Use senses in hands on exploration</a:t>
                      </a:r>
                    </a:p>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Making observations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observe closely, using simple equipment</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perform simple tests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identify and classify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marL="171450" lvl="0" indent="-171450">
                        <a:buFont typeface="Arial"/>
                        <a:buChar char="•"/>
                      </a:pPr>
                      <a:endParaRPr 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make systematic and careful observations and, where appropriate, take accurate measurements using standard units, use a range of equipment, including thermometers and data loggers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take measurements, use a range of scientific equipment, with increasing accuracy and precision, take repeat readings when appropriate</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9619160"/>
                  </a:ext>
                </a:extLst>
              </a:tr>
              <a:tr h="370840">
                <a:tc>
                  <a:txBody>
                    <a:bodyPr/>
                    <a:lstStyle/>
                    <a:p>
                      <a:pPr lvl="0">
                        <a:buNone/>
                      </a:pPr>
                      <a:r>
                        <a:rPr lang="en-GB" sz="700"/>
                        <a:t>Record</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Talk about what they see, hear and feel</a:t>
                      </a:r>
                    </a:p>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Drawing pictures</a:t>
                      </a:r>
                    </a:p>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Labels and sentence writing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gather and record data to help in answering questions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marL="171450" lvl="0" indent="-171450">
                        <a:buFont typeface="Arial"/>
                        <a:buChar char="•"/>
                      </a:pPr>
                      <a:endParaRPr 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gather, record, classify and present data in a variety of ways to help in answering questions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record findings using simple scientific language, drawings, labelled diagrams, keys, bar charts, tables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record data and results of increasing complexity use scientific diagrams and labels, classification keys, tables, scatter graphs, bar and line graphs</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730059"/>
                  </a:ext>
                </a:extLst>
              </a:tr>
              <a:tr h="370840">
                <a:tc>
                  <a:txBody>
                    <a:bodyPr/>
                    <a:lstStyle/>
                    <a:p>
                      <a:pPr lvl="0">
                        <a:buNone/>
                      </a:pPr>
                      <a:r>
                        <a:rPr lang="en-GB" sz="700"/>
                        <a:t>Review</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Know some similarities and differences</a:t>
                      </a:r>
                    </a:p>
                    <a:p>
                      <a:pPr rtl="0" fontAlgn="base">
                        <a:spcBef>
                          <a:spcPts val="0"/>
                        </a:spcBef>
                        <a:spcAft>
                          <a:spcPts val="0"/>
                        </a:spcAft>
                        <a:buFont typeface="Arial" panose="020B0604020202020204" pitchFamily="34" charset="0"/>
                        <a:buChar char="•"/>
                      </a:pPr>
                      <a:r>
                        <a:rPr lang="en-GB" sz="800" b="0" i="0" u="none" strike="noStrike">
                          <a:solidFill>
                            <a:srgbClr val="000000"/>
                          </a:solidFill>
                          <a:effectLst/>
                          <a:highlight>
                            <a:srgbClr val="FFFFFF"/>
                          </a:highlight>
                          <a:latin typeface="+mn-lt"/>
                        </a:rPr>
                        <a:t>Offer explanations for why things might happen</a:t>
                      </a:r>
                    </a:p>
                    <a:p>
                      <a:pPr fontAlgn="t"/>
                      <a:br>
                        <a:rPr lang="en-GB" sz="800" b="0">
                          <a:effectLst/>
                          <a:highlight>
                            <a:srgbClr val="FFFFFF"/>
                          </a:highlight>
                          <a:latin typeface="+mn-lt"/>
                        </a:rPr>
                      </a:br>
                      <a:endParaRPr lang="en-GB" sz="800" b="0">
                        <a:effectLst/>
                        <a:highlight>
                          <a:srgbClr val="FFFFFF"/>
                        </a:highlight>
                        <a:latin typeface="+mn-lt"/>
                      </a:endParaRPr>
                    </a:p>
                  </a:txBody>
                  <a:tcPr marL="76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use their observations and ideas to suggest answers to questions</a:t>
                      </a:r>
                    </a:p>
                  </a:txBody>
                  <a:tcPr marL="76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marL="171450" lvl="0" indent="-171450">
                        <a:buFont typeface="Arial"/>
                        <a:buChar char="•"/>
                      </a:pPr>
                      <a:endParaRPr 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report on findings from enquiries, including oral and written explanations, displays or presentations of results and conclusions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use results to draw simple conclusions, make predictions for new values, suggest improvements and raise further questions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identify differences, similarities or changes related to simple scientific ideas and processes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use straightforward scientific evidence to answer questions or to support their findings.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gridSpan="2">
                  <a:txBody>
                    <a:bodyPr/>
                    <a:lstStyle/>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use test results to make predictions to set up more comparative and fair tests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report and present findings from enquiries, including conclusions, causal relationships and explanations of and a degree of trust in results, in oral and written forms such as displays and other presentations</a:t>
                      </a:r>
                    </a:p>
                    <a:p>
                      <a:pPr rtl="0" fontAlgn="base">
                        <a:spcBef>
                          <a:spcPts val="0"/>
                        </a:spcBef>
                        <a:spcAft>
                          <a:spcPts val="0"/>
                        </a:spcAft>
                        <a:buFont typeface="Arial" panose="020B0604020202020204" pitchFamily="34" charset="0"/>
                        <a:buChar char="•"/>
                      </a:pPr>
                      <a:r>
                        <a:rPr lang="en-GB" sz="800" b="0" i="0" u="none" strike="noStrike">
                          <a:solidFill>
                            <a:srgbClr val="0B0C0C"/>
                          </a:solidFill>
                          <a:effectLst/>
                          <a:highlight>
                            <a:srgbClr val="FFFFFF"/>
                          </a:highlight>
                          <a:latin typeface="+mn-lt"/>
                        </a:rPr>
                        <a:t>identify scientific evidence that has been used to support or refute ideas or arguments</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hMerge="1">
                  <a:txBody>
                    <a:bodyPr/>
                    <a:lstStyle/>
                    <a:p>
                      <a:pPr rtl="0" fontAlgn="base">
                        <a:spcBef>
                          <a:spcPts val="0"/>
                        </a:spcBef>
                        <a:spcAft>
                          <a:spcPts val="0"/>
                        </a:spcAft>
                        <a:buFont typeface="Arial" panose="020B0604020202020204" pitchFamily="34" charset="0"/>
                        <a:buChar char="•"/>
                      </a:pPr>
                      <a:endParaRPr lang="en-GB" sz="1000" b="0" i="0" u="none" strike="noStrike">
                        <a:solidFill>
                          <a:srgbClr val="0B0C0C"/>
                        </a:solidFill>
                        <a:effectLst/>
                        <a:highlight>
                          <a:srgbClr val="FFFFFF"/>
                        </a:highlight>
                        <a:latin typeface="Didact Gothic" panose="00000500000000000000" pitchFamily="2" charset="0"/>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2939240"/>
                  </a:ext>
                </a:extLst>
              </a:tr>
            </a:tbl>
          </a:graphicData>
        </a:graphic>
      </p:graphicFrame>
    </p:spTree>
    <p:extLst>
      <p:ext uri="{BB962C8B-B14F-4D97-AF65-F5344CB8AC3E}">
        <p14:creationId xmlns:p14="http://schemas.microsoft.com/office/powerpoint/2010/main" val="156339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6" name="Table 5">
            <a:extLst>
              <a:ext uri="{FF2B5EF4-FFF2-40B4-BE49-F238E27FC236}">
                <a16:creationId xmlns:a16="http://schemas.microsoft.com/office/drawing/2014/main" id="{59F47256-1625-1507-1F78-C7A815A9C26C}"/>
              </a:ext>
            </a:extLst>
          </p:cNvPr>
          <p:cNvGraphicFramePr>
            <a:graphicFrameLocks noGrp="1"/>
          </p:cNvGraphicFramePr>
          <p:nvPr>
            <p:extLst>
              <p:ext uri="{D42A27DB-BD31-4B8C-83A1-F6EECF244321}">
                <p14:modId xmlns:p14="http://schemas.microsoft.com/office/powerpoint/2010/main" val="443167866"/>
              </p:ext>
            </p:extLst>
          </p:nvPr>
        </p:nvGraphicFramePr>
        <p:xfrm>
          <a:off x="142043" y="575929"/>
          <a:ext cx="11952466" cy="5892670"/>
        </p:xfrm>
        <a:graphic>
          <a:graphicData uri="http://schemas.openxmlformats.org/drawingml/2006/table">
            <a:tbl>
              <a:tblPr firstRow="1" bandRow="1">
                <a:tableStyleId>{5C22544A-7EE6-4342-B048-85BDC9FD1C3A}</a:tableStyleId>
              </a:tblPr>
              <a:tblGrid>
                <a:gridCol w="1311603">
                  <a:extLst>
                    <a:ext uri="{9D8B030D-6E8A-4147-A177-3AD203B41FA5}">
                      <a16:colId xmlns:a16="http://schemas.microsoft.com/office/drawing/2014/main" val="2555777345"/>
                    </a:ext>
                  </a:extLst>
                </a:gridCol>
                <a:gridCol w="1986986">
                  <a:extLst>
                    <a:ext uri="{9D8B030D-6E8A-4147-A177-3AD203B41FA5}">
                      <a16:colId xmlns:a16="http://schemas.microsoft.com/office/drawing/2014/main" val="2568565193"/>
                    </a:ext>
                  </a:extLst>
                </a:gridCol>
                <a:gridCol w="1360023">
                  <a:extLst>
                    <a:ext uri="{9D8B030D-6E8A-4147-A177-3AD203B41FA5}">
                      <a16:colId xmlns:a16="http://schemas.microsoft.com/office/drawing/2014/main" val="2648566234"/>
                    </a:ext>
                  </a:extLst>
                </a:gridCol>
                <a:gridCol w="1630101">
                  <a:extLst>
                    <a:ext uri="{9D8B030D-6E8A-4147-A177-3AD203B41FA5}">
                      <a16:colId xmlns:a16="http://schemas.microsoft.com/office/drawing/2014/main" val="669102590"/>
                    </a:ext>
                  </a:extLst>
                </a:gridCol>
                <a:gridCol w="1572227">
                  <a:extLst>
                    <a:ext uri="{9D8B030D-6E8A-4147-A177-3AD203B41FA5}">
                      <a16:colId xmlns:a16="http://schemas.microsoft.com/office/drawing/2014/main" val="1519054614"/>
                    </a:ext>
                  </a:extLst>
                </a:gridCol>
                <a:gridCol w="1417898">
                  <a:extLst>
                    <a:ext uri="{9D8B030D-6E8A-4147-A177-3AD203B41FA5}">
                      <a16:colId xmlns:a16="http://schemas.microsoft.com/office/drawing/2014/main" val="2206772424"/>
                    </a:ext>
                  </a:extLst>
                </a:gridCol>
                <a:gridCol w="1201784">
                  <a:extLst>
                    <a:ext uri="{9D8B030D-6E8A-4147-A177-3AD203B41FA5}">
                      <a16:colId xmlns:a16="http://schemas.microsoft.com/office/drawing/2014/main" val="1249812901"/>
                    </a:ext>
                  </a:extLst>
                </a:gridCol>
                <a:gridCol w="1471844">
                  <a:extLst>
                    <a:ext uri="{9D8B030D-6E8A-4147-A177-3AD203B41FA5}">
                      <a16:colId xmlns:a16="http://schemas.microsoft.com/office/drawing/2014/main" val="2983673524"/>
                    </a:ext>
                  </a:extLst>
                </a:gridCol>
              </a:tblGrid>
              <a:tr h="398650">
                <a:tc gridSpan="8">
                  <a:txBody>
                    <a:bodyPr/>
                    <a:lstStyle/>
                    <a:p>
                      <a:pPr algn="ctr" rtl="0" fontAlgn="base"/>
                      <a:r>
                        <a:rPr lang="en-GB" sz="1200" b="1">
                          <a:solidFill>
                            <a:schemeClr val="bg1"/>
                          </a:solidFill>
                          <a:effectLst/>
                          <a:latin typeface="Calibri"/>
                        </a:rPr>
                        <a:t>Disciplinary  Knowledge</a:t>
                      </a:r>
                      <a:r>
                        <a:rPr lang="en-GB" sz="1800">
                          <a:solidFill>
                            <a:schemeClr val="bg1"/>
                          </a:solidFill>
                          <a:effectLst/>
                          <a:latin typeface="Calibri"/>
                        </a:rPr>
                        <a:t> </a:t>
                      </a:r>
                    </a:p>
                    <a:p>
                      <a:pPr lvl="0" algn="ctr">
                        <a:buNone/>
                      </a:pPr>
                      <a:r>
                        <a:rPr lang="en-GB" sz="1400">
                          <a:solidFill>
                            <a:schemeClr val="bg1"/>
                          </a:solidFill>
                          <a:effectLst/>
                          <a:latin typeface="Calibri"/>
                        </a:rPr>
                        <a:t>Learning about...</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71835659"/>
                  </a:ext>
                </a:extLst>
              </a:tr>
              <a:tr h="398650">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2369148431"/>
                  </a:ext>
                </a:extLst>
              </a:tr>
              <a:tr h="260262">
                <a:tc gridSpan="8">
                  <a:txBody>
                    <a:bodyPr/>
                    <a:lstStyle/>
                    <a:p>
                      <a:pPr rtl="0" fontAlgn="auto"/>
                      <a:r>
                        <a:rPr lang="en-GB" sz="1050" b="0">
                          <a:solidFill>
                            <a:srgbClr val="FF0000"/>
                          </a:solidFill>
                          <a:effectLst/>
                          <a:latin typeface="Calibri"/>
                        </a:rPr>
                        <a:t>*National Curriculum statements in red are from other linked topics</a:t>
                      </a:r>
                    </a:p>
                    <a:p>
                      <a:pPr rtl="0" fontAlgn="auto"/>
                      <a:r>
                        <a:rPr lang="en-GB" sz="1050" b="0">
                          <a:solidFill>
                            <a:srgbClr val="FF0000"/>
                          </a:solidFill>
                          <a:effectLst/>
                          <a:latin typeface="Calibri"/>
                        </a:rPr>
                        <a:t>Additional Information for EYFS can be found here: </a:t>
                      </a:r>
                      <a:r>
                        <a:rPr lang="en-GB" sz="1050" b="0">
                          <a:solidFill>
                            <a:srgbClr val="FF0000"/>
                          </a:solidFill>
                          <a:effectLst/>
                          <a:latin typeface="Calibri"/>
                          <a:hlinkClick r:id="rId4"/>
                        </a:rPr>
                        <a:t>EYFS Matrices</a:t>
                      </a:r>
                      <a:endParaRPr lang="en-GB" sz="1050" b="0">
                        <a:solidFill>
                          <a:srgbClr val="FF0000"/>
                        </a:solidFill>
                        <a:effectLst/>
                        <a:latin typeface="Calibri"/>
                      </a:endParaRPr>
                    </a:p>
                    <a:p>
                      <a:pPr rtl="0" fontAlgn="auto"/>
                      <a:r>
                        <a:rPr lang="en-GB" sz="1050" b="0">
                          <a:solidFill>
                            <a:srgbClr val="FF0000"/>
                          </a:solidFill>
                          <a:effectLst/>
                          <a:latin typeface="Calibri"/>
                        </a:rPr>
                        <a:t>Additional Information for Y1-Y6 can </a:t>
                      </a:r>
                      <a:r>
                        <a:rPr lang="en-GB" sz="1050" b="0">
                          <a:solidFill>
                            <a:srgbClr val="FF0000"/>
                          </a:solidFill>
                          <a:effectLst/>
                          <a:latin typeface="+mn-lt"/>
                        </a:rPr>
                        <a:t>be found here: </a:t>
                      </a:r>
                      <a:r>
                        <a:rPr lang="en-GB" sz="1050" b="0">
                          <a:solidFill>
                            <a:srgbClr val="FF0000"/>
                          </a:solidFill>
                          <a:effectLst/>
                          <a:latin typeface="+mn-lt"/>
                          <a:hlinkClick r:id="rId5"/>
                        </a:rPr>
                        <a:t>Knowledge Matrices Y1-Y6</a:t>
                      </a:r>
                      <a:r>
                        <a:rPr lang="en-GB" sz="1050" b="0">
                          <a:solidFill>
                            <a:srgbClr val="FF0000"/>
                          </a:solidFill>
                          <a:effectLst/>
                          <a:latin typeface="+mn-lt"/>
                        </a:rPr>
                        <a:t>  </a:t>
                      </a:r>
                      <a:endParaRPr lang="en-GB" sz="1050" b="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hMerge="1">
                  <a:txBody>
                    <a:bodyPr/>
                    <a:lstStyle/>
                    <a:p>
                      <a:pPr marL="0" lvl="0" indent="0">
                        <a:buFont typeface="Arial"/>
                        <a:buNone/>
                      </a:pP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hMerge="1">
                  <a:txBody>
                    <a:bodyPr/>
                    <a:lstStyle/>
                    <a:p>
                      <a:pPr marL="171450" lvl="0" indent="-171450">
                        <a:buFont typeface="Arial"/>
                        <a:buChar char="•"/>
                      </a:pPr>
                      <a:endParaRPr lang="en-US" sz="700"/>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hMerge="1">
                  <a:txBody>
                    <a:bodyPr/>
                    <a:lstStyle/>
                    <a:p>
                      <a:pPr marL="171450" lvl="0" indent="-171450">
                        <a:buFont typeface="Arial"/>
                        <a:buChar char="•"/>
                      </a:pP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hMerge="1">
                  <a:txBody>
                    <a:bodyPr/>
                    <a:lstStyle/>
                    <a:p>
                      <a:pPr marL="171450" lvl="0" indent="-171450">
                        <a:buFont typeface="Arial"/>
                        <a:buChar char="•"/>
                      </a:pPr>
                      <a:endParaRPr lang="en-US" sz="700"/>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hMerge="1">
                  <a:txBody>
                    <a:bodyPr/>
                    <a:lstStyle/>
                    <a:p>
                      <a:pPr marL="171450" lvl="0" indent="-171450">
                        <a:buFont typeface="Arial"/>
                        <a:buChar char="•"/>
                      </a:pP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hMerge="1">
                  <a:txBody>
                    <a:bodyPr/>
                    <a:lstStyle/>
                    <a:p>
                      <a:pPr marL="171450" lvl="0" indent="-171450">
                        <a:buFont typeface="Arial"/>
                        <a:buChar char="•"/>
                      </a:pP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hMerge="1">
                  <a:txBody>
                    <a:bodyPr/>
                    <a:lstStyle/>
                    <a:p>
                      <a:pPr marL="171450" lvl="0" indent="-171450">
                        <a:buFont typeface="Arial"/>
                        <a:buChar char="•"/>
                      </a:pP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5135995"/>
                  </a:ext>
                </a:extLst>
              </a:tr>
              <a:tr h="398650">
                <a:tc>
                  <a:txBody>
                    <a:bodyPr/>
                    <a:lstStyle/>
                    <a:p>
                      <a:pPr rtl="0" fontAlgn="auto"/>
                      <a:r>
                        <a:rPr lang="en-GB" sz="1400" b="1">
                          <a:effectLst/>
                          <a:latin typeface="Calibri"/>
                        </a:rPr>
                        <a:t>Plants </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85000"/>
                      </a:schemeClr>
                    </a:solidFill>
                  </a:tcPr>
                </a:tc>
                <a:tc>
                  <a:txBody>
                    <a:bodyPr/>
                    <a:lstStyle/>
                    <a:p>
                      <a:pPr marL="0" lvl="0" indent="0">
                        <a:buFont typeface="Arial"/>
                        <a:buNone/>
                      </a:pPr>
                      <a:r>
                        <a:rPr lang="en-US" sz="700"/>
                        <a:t>FS1</a:t>
                      </a:r>
                    </a:p>
                    <a:p>
                      <a:pPr marL="171450" lvl="0" indent="-171450">
                        <a:buFont typeface="Arial" panose="020B0604020202020204" pitchFamily="34" charset="0"/>
                        <a:buChar char="•"/>
                      </a:pPr>
                      <a:r>
                        <a:rPr lang="en-GB" sz="800"/>
                        <a:t>Use all their senses in hands-on exploration of natural materials. </a:t>
                      </a:r>
                    </a:p>
                    <a:p>
                      <a:pPr marL="171450" lvl="0" indent="-171450">
                        <a:buFont typeface="Arial" panose="020B0604020202020204" pitchFamily="34" charset="0"/>
                        <a:buChar char="•"/>
                      </a:pPr>
                      <a:r>
                        <a:rPr lang="en-GB" sz="800"/>
                        <a:t>Explore collections of materials with similar and/or different properties. </a:t>
                      </a:r>
                    </a:p>
                    <a:p>
                      <a:pPr marL="171450" lvl="0" indent="-171450">
                        <a:buFont typeface="Arial" panose="020B0604020202020204" pitchFamily="34" charset="0"/>
                        <a:buChar char="•"/>
                      </a:pPr>
                      <a:r>
                        <a:rPr lang="en-GB" sz="800"/>
                        <a:t>Plant seeds and care for growing plants. </a:t>
                      </a:r>
                    </a:p>
                    <a:p>
                      <a:pPr marL="171450" lvl="0" indent="-171450">
                        <a:buFont typeface="Arial" panose="020B0604020202020204" pitchFamily="34" charset="0"/>
                        <a:buChar char="•"/>
                      </a:pPr>
                      <a:r>
                        <a:rPr lang="en-GB" sz="800"/>
                        <a:t>Understand the key features of the life cycle of a plant and an animal. </a:t>
                      </a:r>
                    </a:p>
                    <a:p>
                      <a:pPr marL="171450" lvl="0" indent="-171450">
                        <a:buFont typeface="Arial" panose="020B0604020202020204" pitchFamily="34" charset="0"/>
                        <a:buChar char="•"/>
                      </a:pPr>
                      <a:r>
                        <a:rPr lang="en-GB" sz="800"/>
                        <a:t>Begin to understand the need to respect and care for the natural environment and all living things.</a:t>
                      </a:r>
                    </a:p>
                    <a:p>
                      <a:pPr marL="0" lvl="0" indent="0">
                        <a:buFont typeface="Arial"/>
                        <a:buNone/>
                      </a:pPr>
                      <a:r>
                        <a:rPr lang="en-GB" sz="800"/>
                        <a:t>FS2</a:t>
                      </a:r>
                    </a:p>
                    <a:p>
                      <a:pPr marL="171450" lvl="0" indent="-171450">
                        <a:buFont typeface="Arial" panose="020B0604020202020204" pitchFamily="34" charset="0"/>
                        <a:buChar char="•"/>
                      </a:pPr>
                      <a:r>
                        <a:rPr lang="en-GB" sz="800">
                          <a:solidFill>
                            <a:srgbClr val="FF0000"/>
                          </a:solidFill>
                        </a:rPr>
                        <a:t>Draw information from a simple map. (Reception – Living things and their habitats) </a:t>
                      </a:r>
                    </a:p>
                    <a:p>
                      <a:pPr marL="171450" lvl="0" indent="-171450">
                        <a:buFont typeface="Arial" panose="020B0604020202020204" pitchFamily="34" charset="0"/>
                        <a:buChar char="•"/>
                      </a:pPr>
                      <a:r>
                        <a:rPr lang="en-GB" sz="800">
                          <a:solidFill>
                            <a:srgbClr val="FF0000"/>
                          </a:solidFill>
                        </a:rPr>
                        <a:t>Explore the natural world around them. (Reception – Living things and their habitats) </a:t>
                      </a:r>
                    </a:p>
                    <a:p>
                      <a:pPr marL="171450" lvl="0" indent="-171450">
                        <a:buFont typeface="Arial" panose="020B0604020202020204" pitchFamily="34" charset="0"/>
                        <a:buChar char="•"/>
                      </a:pPr>
                      <a:r>
                        <a:rPr lang="en-GB" sz="800">
                          <a:solidFill>
                            <a:srgbClr val="FF0000"/>
                          </a:solidFill>
                        </a:rPr>
                        <a:t>Describe what they see, hear and feel whilst outside. (Reception – Living things and their habitats) </a:t>
                      </a:r>
                    </a:p>
                    <a:p>
                      <a:pPr marL="171450" lvl="0" indent="-171450">
                        <a:buFont typeface="Arial" panose="020B0604020202020204" pitchFamily="34" charset="0"/>
                        <a:buChar char="•"/>
                      </a:pPr>
                      <a:r>
                        <a:rPr lang="en-GB" sz="800">
                          <a:solidFill>
                            <a:srgbClr val="FF0000"/>
                          </a:solidFill>
                        </a:rPr>
                        <a:t>Recognise some environments that are different to the one in which they live. (Reception – Living things and their habitats) </a:t>
                      </a:r>
                    </a:p>
                    <a:p>
                      <a:pPr marL="171450" lvl="0" indent="-171450">
                        <a:buFont typeface="Arial" panose="020B0604020202020204" pitchFamily="34" charset="0"/>
                        <a:buChar char="•"/>
                      </a:pPr>
                      <a:r>
                        <a:rPr lang="en-GB" sz="800">
                          <a:solidFill>
                            <a:srgbClr val="FF0000"/>
                          </a:solidFill>
                        </a:rPr>
                        <a:t>Understand the effect of changing seasons on the natural world around them. (Reception – Seasonal changes)</a:t>
                      </a: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171450" lvl="0" indent="-171450">
                        <a:buFont typeface="Arial"/>
                        <a:buChar char="•"/>
                      </a:pPr>
                      <a:r>
                        <a:rPr lang="en-GB" sz="800"/>
                        <a:t>Identify and name a variety of common wild and garden plants, including deciduous and evergreen trees. </a:t>
                      </a:r>
                    </a:p>
                    <a:p>
                      <a:pPr marL="171450" lvl="0" indent="-171450">
                        <a:buFont typeface="Arial"/>
                        <a:buChar char="•"/>
                      </a:pPr>
                      <a:r>
                        <a:rPr lang="en-GB" sz="800"/>
                        <a:t>Identify and describe the basic structure of a variety of common flowering plants, including trees.</a:t>
                      </a:r>
                      <a:endParaRPr lang="en-US" sz="700"/>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171450" lvl="0" indent="-171450">
                        <a:buFont typeface="Arial"/>
                        <a:buChar char="•"/>
                      </a:pPr>
                      <a:r>
                        <a:rPr lang="en-GB" sz="800"/>
                        <a:t>Observe and describe how seeds and bulbs grow into mature plants. </a:t>
                      </a:r>
                    </a:p>
                    <a:p>
                      <a:pPr marL="171450" lvl="0" indent="-171450">
                        <a:buFont typeface="Arial"/>
                        <a:buChar char="•"/>
                      </a:pPr>
                      <a:r>
                        <a:rPr lang="en-GB" sz="800"/>
                        <a:t>Find out and describe how plants need water, light and a suitable temperature to grow and stay healthy. </a:t>
                      </a:r>
                    </a:p>
                    <a:p>
                      <a:pPr marL="171450" lvl="0" indent="-171450">
                        <a:buFont typeface="Arial"/>
                        <a:buChar char="•"/>
                      </a:pPr>
                      <a:r>
                        <a:rPr lang="en-GB" sz="800">
                          <a:solidFill>
                            <a:srgbClr val="FF0000"/>
                          </a:solidFill>
                        </a:rPr>
                        <a:t>Identify and name a variety of plants and animals in their habitats, including microhabitats. (Y2 - Living things and their habitats) </a:t>
                      </a: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171450" lvl="0" indent="-171450">
                        <a:buFont typeface="Arial"/>
                        <a:buChar char="•"/>
                      </a:pPr>
                      <a:r>
                        <a:rPr lang="en-GB" sz="800"/>
                        <a:t>Identify and describe the functions of different parts of flowering plants: roots, stem/trunk, leaves and flowers. </a:t>
                      </a:r>
                    </a:p>
                    <a:p>
                      <a:pPr marL="171450" lvl="0" indent="-171450">
                        <a:buFont typeface="Arial"/>
                        <a:buChar char="•"/>
                      </a:pPr>
                      <a:r>
                        <a:rPr lang="en-GB" sz="800"/>
                        <a:t>Explore the requirements of plants for life and growth (air, light, water, nutrients from soil, and room to grow) and how they vary from plant to plant. </a:t>
                      </a:r>
                    </a:p>
                    <a:p>
                      <a:pPr marL="171450" lvl="0" indent="-171450">
                        <a:buFont typeface="Arial"/>
                        <a:buChar char="•"/>
                      </a:pPr>
                      <a:r>
                        <a:rPr lang="en-GB" sz="800"/>
                        <a:t>Investigate the way in which water is transported within plants. </a:t>
                      </a:r>
                    </a:p>
                    <a:p>
                      <a:pPr marL="171450" lvl="0" indent="-171450">
                        <a:buFont typeface="Arial"/>
                        <a:buChar char="•"/>
                      </a:pPr>
                      <a:r>
                        <a:rPr lang="en-GB" sz="800"/>
                        <a:t>Explore the part that flowers play in the life cycle of flowering plants, including pollination, seed formation and seed dispersal.</a:t>
                      </a:r>
                      <a:endParaRPr lang="en-US" sz="700"/>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171450" lvl="0" indent="-171450">
                        <a:buFont typeface="Arial"/>
                        <a:buChar char="•"/>
                      </a:pPr>
                      <a:r>
                        <a:rPr lang="en-GB" sz="800">
                          <a:solidFill>
                            <a:srgbClr val="FF0000"/>
                          </a:solidFill>
                        </a:rPr>
                        <a:t>Recognise that living things can be grouped in a variety of ways. (Y4 - Living things and their habitats) </a:t>
                      </a:r>
                    </a:p>
                    <a:p>
                      <a:pPr marL="171450" lvl="0" indent="-171450">
                        <a:buFont typeface="Arial"/>
                        <a:buChar char="•"/>
                      </a:pPr>
                      <a:r>
                        <a:rPr lang="en-GB" sz="800">
                          <a:solidFill>
                            <a:srgbClr val="FF0000"/>
                          </a:solidFill>
                        </a:rPr>
                        <a:t>Explore and use classification keys to help group, identify and name a variety of living things in their local and wider environment. (Y4 - Living things and their habitats) </a:t>
                      </a:r>
                    </a:p>
                    <a:p>
                      <a:pPr marL="171450" lvl="0" indent="-171450">
                        <a:buFont typeface="Arial"/>
                        <a:buChar char="•"/>
                      </a:pPr>
                      <a:r>
                        <a:rPr lang="en-GB" sz="800">
                          <a:solidFill>
                            <a:srgbClr val="FF0000"/>
                          </a:solidFill>
                        </a:rPr>
                        <a:t>Recognise that environments can change and that this can sometimes pose dangers to living things. (Y4 - Living things and their habitats)</a:t>
                      </a: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171450" lvl="0" indent="-171450">
                        <a:buFont typeface="Arial"/>
                        <a:buChar char="•"/>
                      </a:pPr>
                      <a:r>
                        <a:rPr lang="en-GB" sz="800">
                          <a:solidFill>
                            <a:srgbClr val="FF0000"/>
                          </a:solidFill>
                        </a:rPr>
                        <a:t>Describe the life process of reproduction in some plants and animals. (Y5 - Living things and their habitats)</a:t>
                      </a: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marL="171450" lvl="0" indent="-171450">
                        <a:buFont typeface="Arial" panose="020B0604020202020204" pitchFamily="34" charset="0"/>
                        <a:buChar char="•"/>
                      </a:pPr>
                      <a:r>
                        <a:rPr lang="en-GB" sz="800">
                          <a:solidFill>
                            <a:srgbClr val="FF0000"/>
                          </a:solidFill>
                        </a:rPr>
                        <a:t>Describe how living things are classified into broad groups according to common observable characteristics and based on similarities and differences, including micro-organisms, plants and animals. (Y6 - Living things and their habitats) </a:t>
                      </a:r>
                    </a:p>
                    <a:p>
                      <a:pPr marL="171450" lvl="0" indent="-171450">
                        <a:buFont typeface="Arial" panose="020B0604020202020204" pitchFamily="34" charset="0"/>
                        <a:buChar char="•"/>
                      </a:pPr>
                      <a:r>
                        <a:rPr lang="en-GB" sz="800">
                          <a:solidFill>
                            <a:srgbClr val="FF0000"/>
                          </a:solidFill>
                        </a:rPr>
                        <a:t>Give reasons for classifying plants and animals based on specific characteristics. (Y6 - Living things and their habitats)</a:t>
                      </a:r>
                      <a:endParaRPr lang="en-US" sz="700">
                        <a:solidFill>
                          <a:srgbClr val="FF0000"/>
                        </a:solidFill>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8891454"/>
                  </a:ext>
                </a:extLst>
              </a:tr>
              <a:tr h="398649">
                <a:tc>
                  <a:txBody>
                    <a:bodyPr/>
                    <a:lstStyle/>
                    <a:p>
                      <a:pPr lvl="0">
                        <a:buNone/>
                      </a:pPr>
                      <a:r>
                        <a:rPr lang="en-GB" sz="1000" b="1">
                          <a:effectLst/>
                          <a:latin typeface="Calibri"/>
                        </a:rPr>
                        <a:t>Tier 3 Vocabulary</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0" lvl="0" indent="0">
                        <a:buNone/>
                      </a:pPr>
                      <a:endParaRPr lang="en-GB" sz="800">
                        <a:solidFill>
                          <a:srgbClr val="FF0000"/>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buFont typeface="Arial"/>
                        <a:buChar char="•"/>
                      </a:pPr>
                      <a:r>
                        <a:rPr lang="en-GB" sz="600" b="0" i="0" u="none" strike="noStrike" noProof="0">
                          <a:solidFill>
                            <a:schemeClr val="tx1"/>
                          </a:solidFill>
                          <a:latin typeface="Calibri"/>
                        </a:rPr>
                        <a:t>Leaf, leaves, flower, fruit, berry, root, bulb, seed, trunk, branch, stem, bark, stalk, vegetable</a:t>
                      </a:r>
                      <a:endParaRPr lang="en-GB" sz="6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buFont typeface="Arial"/>
                        <a:buChar char="•"/>
                      </a:pPr>
                      <a:r>
                        <a:rPr lang="en-US" sz="600">
                          <a:solidFill>
                            <a:schemeClr val="tx1"/>
                          </a:solidFill>
                        </a:rPr>
                        <a:t>Seeds, bulbs fully grown, water, light, damp, wet/dry/dark/light, hot/warm/cool/cold, grow/growth, healthy, shoot, seedling, wither/limp, die, dry/crips, soil, earth</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buFont typeface="Arial"/>
                        <a:buChar char="•"/>
                      </a:pPr>
                      <a:r>
                        <a:rPr lang="en-GB" sz="600">
                          <a:solidFill>
                            <a:schemeClr val="tx1"/>
                          </a:solidFill>
                        </a:rPr>
                        <a:t>Part, role, leaf, flower, blossom, petal, fruit, berry, root, bulb, seed, trunk, branch, stem, bark, stalk, water, light, air, nutrients, soil, fertiliser, comparatives, healthy, transported, life cycle, pollination, seed formation, seed dispersal</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buFont typeface="Arial"/>
                        <a:buChar char="•"/>
                      </a:pPr>
                      <a:endParaRPr lang="en-GB" sz="8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buFont typeface="Arial"/>
                        <a:buChar char="•"/>
                      </a:pPr>
                      <a:endParaRPr lang="en-GB" sz="8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buFont typeface="Arial"/>
                        <a:buChar char="•"/>
                      </a:pPr>
                      <a:endParaRPr lang="en-GB" sz="8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259403759"/>
                  </a:ext>
                </a:extLst>
              </a:tr>
            </a:tbl>
          </a:graphicData>
        </a:graphic>
      </p:graphicFrame>
    </p:spTree>
    <p:extLst>
      <p:ext uri="{BB962C8B-B14F-4D97-AF65-F5344CB8AC3E}">
        <p14:creationId xmlns:p14="http://schemas.microsoft.com/office/powerpoint/2010/main" val="367355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D1470F-5654-D872-92FA-0C4104FFC8A7}"/>
              </a:ext>
            </a:extLst>
          </p:cNvPr>
          <p:cNvSpPr txBox="1"/>
          <p:nvPr/>
        </p:nvSpPr>
        <p:spPr>
          <a:xfrm>
            <a:off x="81516" y="54935"/>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solidFill>
                  <a:srgbClr val="7F7F7F"/>
                </a:solidFill>
              </a:rPr>
              <a:t>We Learn </a:t>
            </a:r>
            <a:r>
              <a:rPr lang="en-GB" sz="1600" b="1">
                <a:solidFill>
                  <a:srgbClr val="2B0B5E"/>
                </a:solidFill>
              </a:rPr>
              <a:t>Together</a:t>
            </a:r>
            <a:endParaRPr lang="en-GB" sz="1600" b="1">
              <a:cs typeface="Calibri" panose="020F0502020204030204"/>
            </a:endParaRPr>
          </a:p>
        </p:txBody>
      </p:sp>
      <p:cxnSp>
        <p:nvCxnSpPr>
          <p:cNvPr id="7" name="Straight Arrow Connector 6">
            <a:extLst>
              <a:ext uri="{FF2B5EF4-FFF2-40B4-BE49-F238E27FC236}">
                <a16:creationId xmlns:a16="http://schemas.microsoft.com/office/drawing/2014/main" id="{DEEA907D-D7BC-2187-29E6-E5964BBBE11B}"/>
              </a:ext>
            </a:extLst>
          </p:cNvPr>
          <p:cNvCxnSpPr/>
          <p:nvPr/>
        </p:nvCxnSpPr>
        <p:spPr>
          <a:xfrm flipV="1">
            <a:off x="134805" y="437604"/>
            <a:ext cx="11964308" cy="6634"/>
          </a:xfrm>
          <a:prstGeom prst="straightConnector1">
            <a:avLst/>
          </a:prstGeom>
          <a:ln>
            <a:solidFill>
              <a:srgbClr val="2B0B5E"/>
            </a:solidFill>
          </a:ln>
        </p:spPr>
        <p:style>
          <a:lnRef idx="3">
            <a:schemeClr val="dk1"/>
          </a:lnRef>
          <a:fillRef idx="0">
            <a:schemeClr val="dk1"/>
          </a:fillRef>
          <a:effectRef idx="2">
            <a:schemeClr val="dk1"/>
          </a:effectRef>
          <a:fontRef idx="minor">
            <a:schemeClr val="tx1"/>
          </a:fontRef>
        </p:style>
      </p:cxnSp>
      <p:pic>
        <p:nvPicPr>
          <p:cNvPr id="4" name="Picture 3" descr="A close up of a logo&#10;&#10;Description automatically generated">
            <a:extLst>
              <a:ext uri="{FF2B5EF4-FFF2-40B4-BE49-F238E27FC236}">
                <a16:creationId xmlns:a16="http://schemas.microsoft.com/office/drawing/2014/main" id="{3F9DD8CE-5C1D-F33C-9769-874015C7C957}"/>
              </a:ext>
            </a:extLst>
          </p:cNvPr>
          <p:cNvPicPr>
            <a:picLocks noChangeAspect="1"/>
          </p:cNvPicPr>
          <p:nvPr/>
        </p:nvPicPr>
        <p:blipFill>
          <a:blip r:embed="rId2">
            <a:alphaModFix amt="20000"/>
          </a:blip>
          <a:stretch>
            <a:fillRect/>
          </a:stretch>
        </p:blipFill>
        <p:spPr>
          <a:xfrm>
            <a:off x="230064" y="157956"/>
            <a:ext cx="633185" cy="669092"/>
          </a:xfrm>
          <a:prstGeom prst="rect">
            <a:avLst/>
          </a:prstGeom>
        </p:spPr>
      </p:pic>
      <p:grpSp>
        <p:nvGrpSpPr>
          <p:cNvPr id="10" name="Group 9">
            <a:extLst>
              <a:ext uri="{FF2B5EF4-FFF2-40B4-BE49-F238E27FC236}">
                <a16:creationId xmlns:a16="http://schemas.microsoft.com/office/drawing/2014/main" id="{6A346010-8603-33B2-98BE-32A7A47B0889}"/>
              </a:ext>
            </a:extLst>
          </p:cNvPr>
          <p:cNvGrpSpPr/>
          <p:nvPr/>
        </p:nvGrpSpPr>
        <p:grpSpPr>
          <a:xfrm>
            <a:off x="11776970" y="36210"/>
            <a:ext cx="317565" cy="336828"/>
            <a:chOff x="435318" y="1416645"/>
            <a:chExt cx="891825" cy="866914"/>
          </a:xfrm>
        </p:grpSpPr>
        <p:sp>
          <p:nvSpPr>
            <p:cNvPr id="8" name="Rectangle: Rounded Corners 7">
              <a:extLst>
                <a:ext uri="{FF2B5EF4-FFF2-40B4-BE49-F238E27FC236}">
                  <a16:creationId xmlns:a16="http://schemas.microsoft.com/office/drawing/2014/main" id="{D6F50928-4BB1-BEC2-432E-3B211FC71FEC}"/>
                </a:ext>
              </a:extLst>
            </p:cNvPr>
            <p:cNvSpPr/>
            <p:nvPr/>
          </p:nvSpPr>
          <p:spPr>
            <a:xfrm>
              <a:off x="435318" y="1416645"/>
              <a:ext cx="891825" cy="866914"/>
            </a:xfrm>
            <a:prstGeom prst="roundRect">
              <a:avLst/>
            </a:prstGeom>
            <a:solidFill>
              <a:srgbClr val="49145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close up of a logo&#10;&#10;Description automatically generated">
              <a:extLst>
                <a:ext uri="{FF2B5EF4-FFF2-40B4-BE49-F238E27FC236}">
                  <a16:creationId xmlns:a16="http://schemas.microsoft.com/office/drawing/2014/main" id="{C5BD16CB-5E8E-C58D-5681-8284E86F696B}"/>
                </a:ext>
              </a:extLst>
            </p:cNvPr>
            <p:cNvPicPr>
              <a:picLocks noChangeAspect="1"/>
            </p:cNvPicPr>
            <p:nvPr/>
          </p:nvPicPr>
          <p:blipFill>
            <a:blip r:embed="rId3"/>
            <a:stretch>
              <a:fillRect/>
            </a:stretch>
          </p:blipFill>
          <p:spPr>
            <a:xfrm>
              <a:off x="542303" y="1555818"/>
              <a:ext cx="638175" cy="676275"/>
            </a:xfrm>
            <a:prstGeom prst="rect">
              <a:avLst/>
            </a:prstGeom>
          </p:spPr>
        </p:pic>
      </p:grpSp>
      <p:graphicFrame>
        <p:nvGraphicFramePr>
          <p:cNvPr id="3" name="Table 2">
            <a:extLst>
              <a:ext uri="{FF2B5EF4-FFF2-40B4-BE49-F238E27FC236}">
                <a16:creationId xmlns:a16="http://schemas.microsoft.com/office/drawing/2014/main" id="{9D5CA17E-86BC-04E9-FD02-70D4209D2919}"/>
              </a:ext>
            </a:extLst>
          </p:cNvPr>
          <p:cNvGraphicFramePr>
            <a:graphicFrameLocks noGrp="1"/>
          </p:cNvGraphicFramePr>
          <p:nvPr>
            <p:extLst>
              <p:ext uri="{D42A27DB-BD31-4B8C-83A1-F6EECF244321}">
                <p14:modId xmlns:p14="http://schemas.microsoft.com/office/powerpoint/2010/main" val="2674702227"/>
              </p:ext>
            </p:extLst>
          </p:nvPr>
        </p:nvGraphicFramePr>
        <p:xfrm>
          <a:off x="124287" y="629092"/>
          <a:ext cx="11970250" cy="6189850"/>
        </p:xfrm>
        <a:graphic>
          <a:graphicData uri="http://schemas.openxmlformats.org/drawingml/2006/table">
            <a:tbl>
              <a:tblPr firstRow="1" bandRow="1">
                <a:tableStyleId>{5C22544A-7EE6-4342-B048-85BDC9FD1C3A}</a:tableStyleId>
              </a:tblPr>
              <a:tblGrid>
                <a:gridCol w="1222502">
                  <a:extLst>
                    <a:ext uri="{9D8B030D-6E8A-4147-A177-3AD203B41FA5}">
                      <a16:colId xmlns:a16="http://schemas.microsoft.com/office/drawing/2014/main" val="2172280651"/>
                    </a:ext>
                  </a:extLst>
                </a:gridCol>
                <a:gridCol w="1749944">
                  <a:extLst>
                    <a:ext uri="{9D8B030D-6E8A-4147-A177-3AD203B41FA5}">
                      <a16:colId xmlns:a16="http://schemas.microsoft.com/office/drawing/2014/main" val="88306828"/>
                    </a:ext>
                  </a:extLst>
                </a:gridCol>
                <a:gridCol w="1499634">
                  <a:extLst>
                    <a:ext uri="{9D8B030D-6E8A-4147-A177-3AD203B41FA5}">
                      <a16:colId xmlns:a16="http://schemas.microsoft.com/office/drawing/2014/main" val="806856243"/>
                    </a:ext>
                  </a:extLst>
                </a:gridCol>
                <a:gridCol w="1499634">
                  <a:extLst>
                    <a:ext uri="{9D8B030D-6E8A-4147-A177-3AD203B41FA5}">
                      <a16:colId xmlns:a16="http://schemas.microsoft.com/office/drawing/2014/main" val="1469464428"/>
                    </a:ext>
                  </a:extLst>
                </a:gridCol>
                <a:gridCol w="1499634">
                  <a:extLst>
                    <a:ext uri="{9D8B030D-6E8A-4147-A177-3AD203B41FA5}">
                      <a16:colId xmlns:a16="http://schemas.microsoft.com/office/drawing/2014/main" val="137780043"/>
                    </a:ext>
                  </a:extLst>
                </a:gridCol>
                <a:gridCol w="1499634">
                  <a:extLst>
                    <a:ext uri="{9D8B030D-6E8A-4147-A177-3AD203B41FA5}">
                      <a16:colId xmlns:a16="http://schemas.microsoft.com/office/drawing/2014/main" val="909841118"/>
                    </a:ext>
                  </a:extLst>
                </a:gridCol>
                <a:gridCol w="1499634">
                  <a:extLst>
                    <a:ext uri="{9D8B030D-6E8A-4147-A177-3AD203B41FA5}">
                      <a16:colId xmlns:a16="http://schemas.microsoft.com/office/drawing/2014/main" val="3614703373"/>
                    </a:ext>
                  </a:extLst>
                </a:gridCol>
                <a:gridCol w="1499634">
                  <a:extLst>
                    <a:ext uri="{9D8B030D-6E8A-4147-A177-3AD203B41FA5}">
                      <a16:colId xmlns:a16="http://schemas.microsoft.com/office/drawing/2014/main" val="3367599625"/>
                    </a:ext>
                  </a:extLst>
                </a:gridCol>
              </a:tblGrid>
              <a:tr h="398650">
                <a:tc gridSpan="8">
                  <a:txBody>
                    <a:bodyPr/>
                    <a:lstStyle/>
                    <a:p>
                      <a:pPr algn="ctr" rtl="0" fontAlgn="base"/>
                      <a:r>
                        <a:rPr lang="en-GB" sz="1200" b="1">
                          <a:solidFill>
                            <a:schemeClr val="bg1"/>
                          </a:solidFill>
                          <a:effectLst/>
                          <a:latin typeface="Calibri"/>
                        </a:rPr>
                        <a:t>Disciplinary Knowledge</a:t>
                      </a:r>
                      <a:endParaRPr lang="en-GB">
                        <a:solidFill>
                          <a:schemeClr val="bg1"/>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49145C"/>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3642377"/>
                  </a:ext>
                </a:extLst>
              </a:tr>
              <a:tr h="363279">
                <a:tc>
                  <a:txBody>
                    <a:bodyPr/>
                    <a:lstStyle/>
                    <a:p>
                      <a:pPr rtl="0" fontAlgn="auto"/>
                      <a:endParaRPr lang="en-GB" sz="1800">
                        <a:effectLst/>
                        <a:latin typeface="Calibri" panose="020F0502020204030204" pitchFamily="34" charset="0"/>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noFill/>
                  </a:tcPr>
                </a:tc>
                <a:tc>
                  <a:txBody>
                    <a:bodyPr/>
                    <a:lstStyle/>
                    <a:p>
                      <a:pPr algn="ctr" rtl="0" fontAlgn="base"/>
                      <a:r>
                        <a:rPr lang="en-GB" sz="1200" b="1">
                          <a:effectLst/>
                          <a:latin typeface="Calibri"/>
                        </a:rPr>
                        <a:t>EYFS</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1</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2</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3</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4</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5</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tc>
                  <a:txBody>
                    <a:bodyPr/>
                    <a:lstStyle/>
                    <a:p>
                      <a:pPr algn="ctr" rtl="0" fontAlgn="base"/>
                      <a:r>
                        <a:rPr lang="en-GB" sz="1200" b="1">
                          <a:effectLst/>
                          <a:latin typeface="Calibri"/>
                        </a:rPr>
                        <a:t>Year 6</a:t>
                      </a:r>
                      <a:endParaRPr lang="en-GB">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BFADC6"/>
                    </a:solidFill>
                  </a:tcPr>
                </a:tc>
                <a:extLst>
                  <a:ext uri="{0D108BD9-81ED-4DB2-BD59-A6C34878D82A}">
                    <a16:rowId xmlns:a16="http://schemas.microsoft.com/office/drawing/2014/main" val="783802211"/>
                  </a:ext>
                </a:extLst>
              </a:tr>
              <a:tr h="363279">
                <a:tc>
                  <a:txBody>
                    <a:bodyPr/>
                    <a:lstStyle/>
                    <a:p>
                      <a:pPr rtl="0" fontAlgn="auto"/>
                      <a:r>
                        <a:rPr lang="en-GB" sz="1200" b="1">
                          <a:effectLst/>
                          <a:latin typeface="Calibri"/>
                        </a:rPr>
                        <a:t>Living thing and their habitats</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lumMod val="75000"/>
                      </a:schemeClr>
                    </a:solidFill>
                  </a:tcPr>
                </a:tc>
                <a:tc>
                  <a:txBody>
                    <a:bodyPr/>
                    <a:lstStyle/>
                    <a:p>
                      <a:pPr marL="0" lvl="0" indent="0" algn="l">
                        <a:buFont typeface="Arial"/>
                        <a:buNone/>
                      </a:pPr>
                      <a:r>
                        <a:rPr lang="en-US" sz="700"/>
                        <a:t>FS1</a:t>
                      </a:r>
                    </a:p>
                    <a:p>
                      <a:pPr marL="171450" lvl="0" indent="-171450" algn="l">
                        <a:buFont typeface="Arial" panose="020B0604020202020204" pitchFamily="34" charset="0"/>
                        <a:buChar char="•"/>
                      </a:pPr>
                      <a:r>
                        <a:rPr lang="en-GB" sz="800"/>
                        <a:t>Use all their senses in hands-on exploration of natural materials.</a:t>
                      </a:r>
                    </a:p>
                    <a:p>
                      <a:pPr marL="171450" lvl="0" indent="-171450" algn="l">
                        <a:buFont typeface="Arial" panose="020B0604020202020204" pitchFamily="34" charset="0"/>
                        <a:buChar char="•"/>
                      </a:pPr>
                      <a:r>
                        <a:rPr lang="en-GB" sz="800"/>
                        <a:t>Explore collections of materials with similar and/or different properties. </a:t>
                      </a:r>
                    </a:p>
                    <a:p>
                      <a:pPr marL="171450" lvl="0" indent="-171450" algn="l">
                        <a:buFont typeface="Arial" panose="020B0604020202020204" pitchFamily="34" charset="0"/>
                        <a:buChar char="•"/>
                      </a:pPr>
                      <a:r>
                        <a:rPr lang="en-GB" sz="800"/>
                        <a:t>Begin to understand the need to respect and care for the natural environment and all living things.</a:t>
                      </a:r>
                    </a:p>
                    <a:p>
                      <a:pPr marL="0" lvl="0" indent="0" algn="l">
                        <a:buFont typeface="Arial"/>
                        <a:buNone/>
                      </a:pPr>
                      <a:r>
                        <a:rPr lang="en-GB" sz="800"/>
                        <a:t>FS2</a:t>
                      </a:r>
                    </a:p>
                    <a:p>
                      <a:pPr marL="171450" lvl="0" indent="-171450" algn="l">
                        <a:buFont typeface="Arial" panose="020B0604020202020204" pitchFamily="34" charset="0"/>
                        <a:buChar char="•"/>
                      </a:pPr>
                      <a:r>
                        <a:rPr lang="en-GB" sz="800"/>
                        <a:t>Draw information from a simple map.</a:t>
                      </a:r>
                    </a:p>
                    <a:p>
                      <a:pPr marL="171450" lvl="0" indent="-171450" algn="l">
                        <a:buFont typeface="Arial" panose="020B0604020202020204" pitchFamily="34" charset="0"/>
                        <a:buChar char="•"/>
                      </a:pPr>
                      <a:r>
                        <a:rPr lang="en-GB" sz="800"/>
                        <a:t> Explore the natural world around them. </a:t>
                      </a:r>
                    </a:p>
                    <a:p>
                      <a:pPr marL="171450" lvl="0" indent="-171450" algn="l">
                        <a:buFont typeface="Arial" panose="020B0604020202020204" pitchFamily="34" charset="0"/>
                        <a:buChar char="•"/>
                      </a:pPr>
                      <a:r>
                        <a:rPr lang="en-GB" sz="800"/>
                        <a:t>Describe what they see, hear and feel whilst outside. </a:t>
                      </a:r>
                    </a:p>
                    <a:p>
                      <a:pPr marL="171450" lvl="0" indent="-171450" algn="l">
                        <a:buFont typeface="Arial" panose="020B0604020202020204" pitchFamily="34" charset="0"/>
                        <a:buChar char="•"/>
                      </a:pPr>
                      <a:r>
                        <a:rPr lang="en-GB" sz="800"/>
                        <a:t>Recognise some environments that are different to the one in which they live.</a:t>
                      </a: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solidFill>
                            <a:srgbClr val="FF0000"/>
                          </a:solidFill>
                        </a:rPr>
                        <a:t>Identify and name a variety of common wild and garden plants, including deciduous and evergreen trees. (Y1 - Plants) </a:t>
                      </a:r>
                    </a:p>
                    <a:p>
                      <a:pPr marL="171450" indent="-171450" algn="l" rtl="0" fontAlgn="base">
                        <a:buFont typeface="Arial" panose="020B0604020202020204" pitchFamily="34" charset="0"/>
                        <a:buChar char="•"/>
                      </a:pPr>
                      <a:r>
                        <a:rPr lang="en-GB" sz="800">
                          <a:solidFill>
                            <a:srgbClr val="FF0000"/>
                          </a:solidFill>
                        </a:rPr>
                        <a:t>Identify and describe the basic structure of a variety of common flowering plants, including trees. (Y1 - Plants) </a:t>
                      </a:r>
                    </a:p>
                    <a:p>
                      <a:pPr marL="171450" indent="-171450" algn="l" rtl="0" fontAlgn="base">
                        <a:buFont typeface="Arial" panose="020B0604020202020204" pitchFamily="34" charset="0"/>
                        <a:buChar char="•"/>
                      </a:pPr>
                      <a:r>
                        <a:rPr lang="en-GB" sz="800">
                          <a:solidFill>
                            <a:srgbClr val="FF0000"/>
                          </a:solidFill>
                        </a:rPr>
                        <a:t>Identify and name a variety of common animals including fish, amphibians, reptiles, birds and mammals. (Y1 - Animals including humans) </a:t>
                      </a:r>
                    </a:p>
                    <a:p>
                      <a:pPr marL="171450" indent="-171450" algn="l" rtl="0" fontAlgn="base">
                        <a:buFont typeface="Arial" panose="020B0604020202020204" pitchFamily="34" charset="0"/>
                        <a:buChar char="•"/>
                      </a:pPr>
                      <a:r>
                        <a:rPr lang="en-GB" sz="800">
                          <a:solidFill>
                            <a:srgbClr val="FF0000"/>
                          </a:solidFill>
                        </a:rPr>
                        <a:t>Identify and name a variety of common animals that are carnivores, herbivores and omnivores. (Y1 - Animals including humans)</a:t>
                      </a:r>
                    </a:p>
                    <a:p>
                      <a:pPr marL="171450" indent="-171450" algn="l" rtl="0" fontAlgn="base">
                        <a:buFont typeface="Arial" panose="020B0604020202020204" pitchFamily="34" charset="0"/>
                        <a:buChar char="•"/>
                      </a:pPr>
                      <a:r>
                        <a:rPr lang="en-GB" sz="800">
                          <a:solidFill>
                            <a:srgbClr val="FF0000"/>
                          </a:solidFill>
                        </a:rPr>
                        <a:t> Describe and compare the structure of a variety of common animals (fish, amphibians, reptiles, birds and mammals, including pets). (Y1 – Animals, including humans) </a:t>
                      </a:r>
                    </a:p>
                    <a:p>
                      <a:pPr marL="171450" indent="-171450" algn="l" rtl="0" fontAlgn="base">
                        <a:buFont typeface="Arial" panose="020B0604020202020204" pitchFamily="34" charset="0"/>
                        <a:buChar char="•"/>
                      </a:pPr>
                      <a:r>
                        <a:rPr lang="en-GB" sz="800">
                          <a:solidFill>
                            <a:srgbClr val="FF0000"/>
                          </a:solidFill>
                        </a:rPr>
                        <a:t>Observe changes across the four seasons. (Y1 - Seasonal change) </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Explore and compare the differences between things that are living, dead, and things that have never been alive. </a:t>
                      </a:r>
                    </a:p>
                    <a:p>
                      <a:pPr marL="171450" indent="-171450" algn="l" rtl="0" fontAlgn="base">
                        <a:buFont typeface="Arial" panose="020B0604020202020204" pitchFamily="34" charset="0"/>
                        <a:buChar char="•"/>
                      </a:pPr>
                      <a:r>
                        <a:rPr lang="en-GB" sz="800"/>
                        <a:t>Identify that most living things live in habitats to which they are suited and describe how different habitats provide for the basic needs of different kinds of animals and plants, and how they depend on each other. </a:t>
                      </a:r>
                    </a:p>
                    <a:p>
                      <a:pPr marL="171450" indent="-171450" algn="l" rtl="0" fontAlgn="base">
                        <a:buFont typeface="Arial" panose="020B0604020202020204" pitchFamily="34" charset="0"/>
                        <a:buChar char="•"/>
                      </a:pPr>
                      <a:r>
                        <a:rPr lang="en-GB" sz="800"/>
                        <a:t>Identify and name a variety of plants and animals in their habitats, including microhabitats. </a:t>
                      </a:r>
                    </a:p>
                    <a:p>
                      <a:pPr marL="171450" indent="-171450" algn="l" rtl="0" fontAlgn="base">
                        <a:buFont typeface="Arial" panose="020B0604020202020204" pitchFamily="34" charset="0"/>
                        <a:buChar char="•"/>
                      </a:pPr>
                      <a:r>
                        <a:rPr lang="en-GB" sz="800"/>
                        <a:t>Describe how animals obtain their food from plants and other animals, using the idea of a simple food chain, and identify and name different sources of food. </a:t>
                      </a:r>
                    </a:p>
                    <a:p>
                      <a:pPr marL="171450" indent="-171450" algn="l" rtl="0" fontAlgn="base">
                        <a:buFont typeface="Arial" panose="020B0604020202020204" pitchFamily="34" charset="0"/>
                        <a:buChar char="•"/>
                      </a:pPr>
                      <a:r>
                        <a:rPr lang="en-GB" sz="800">
                          <a:solidFill>
                            <a:srgbClr val="FF0000"/>
                          </a:solidFill>
                        </a:rPr>
                        <a:t>Notice that animals, including humans, have offspring which grow into adults. (Y2 - Animals including humans)</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solidFill>
                            <a:srgbClr val="FF0000"/>
                          </a:solidFill>
                        </a:rPr>
                        <a:t>Explore the part that flowers play in the life cycle of flowering plants, including pollination, seed formation and seed dispersal. (Y3 - Plants) </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Recognise that living things can be grouped in a variety of ways. </a:t>
                      </a:r>
                    </a:p>
                    <a:p>
                      <a:pPr marL="171450" indent="-171450" algn="l" rtl="0" fontAlgn="base">
                        <a:buFont typeface="Arial" panose="020B0604020202020204" pitchFamily="34" charset="0"/>
                        <a:buChar char="•"/>
                      </a:pPr>
                      <a:r>
                        <a:rPr lang="en-GB" sz="800"/>
                        <a:t>Explore and use classification keys to help group, identify and name a variety of living things in their local and wider environment. </a:t>
                      </a:r>
                    </a:p>
                    <a:p>
                      <a:pPr marL="171450" indent="-171450" algn="l" rtl="0" fontAlgn="base">
                        <a:buFont typeface="Arial" panose="020B0604020202020204" pitchFamily="34" charset="0"/>
                        <a:buChar char="•"/>
                      </a:pPr>
                      <a:r>
                        <a:rPr lang="en-GB" sz="800"/>
                        <a:t>Recognise that environments can change and that this can sometimes pose dangers to living things. </a:t>
                      </a:r>
                    </a:p>
                    <a:p>
                      <a:pPr marL="171450" indent="-171450" algn="l" rtl="0" fontAlgn="base">
                        <a:buFont typeface="Arial" panose="020B0604020202020204" pitchFamily="34" charset="0"/>
                        <a:buChar char="•"/>
                      </a:pPr>
                      <a:r>
                        <a:rPr lang="en-GB" sz="800">
                          <a:solidFill>
                            <a:srgbClr val="FF0000"/>
                          </a:solidFill>
                        </a:rPr>
                        <a:t>Construct and interpret a variety of food chains, identifying producers, predators and prey. (Y4 - Animals, including humans)</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Describe the differences in the life cycles of a mammal, an amphibian, an insect and a bird. </a:t>
                      </a:r>
                    </a:p>
                    <a:p>
                      <a:pPr marL="171450" indent="-171450" algn="l" rtl="0" fontAlgn="base">
                        <a:buFont typeface="Arial" panose="020B0604020202020204" pitchFamily="34" charset="0"/>
                        <a:buChar char="•"/>
                      </a:pPr>
                      <a:r>
                        <a:rPr lang="en-GB" sz="800"/>
                        <a:t>Describe the life process of reproduction in some plants and animals. </a:t>
                      </a:r>
                      <a:endParaRPr lang="en-GB" sz="800">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tc>
                  <a:txBody>
                    <a:bodyPr/>
                    <a:lstStyle/>
                    <a:p>
                      <a:pPr marL="171450" indent="-171450" algn="l" rtl="0" fontAlgn="base">
                        <a:buFont typeface="Arial" panose="020B0604020202020204" pitchFamily="34" charset="0"/>
                        <a:buChar char="•"/>
                      </a:pPr>
                      <a:r>
                        <a:rPr lang="en-GB" sz="800"/>
                        <a:t>Describe how living things are classified into broad groups according to common observable characteristics and based on similarities and differences, including microorganisms, plants and animals. </a:t>
                      </a:r>
                    </a:p>
                    <a:p>
                      <a:pPr marL="171450" indent="-171450" algn="l" rtl="0" fontAlgn="base">
                        <a:buFont typeface="Arial" panose="020B0604020202020204" pitchFamily="34" charset="0"/>
                        <a:buChar char="•"/>
                      </a:pPr>
                      <a:r>
                        <a:rPr lang="en-GB" sz="800"/>
                        <a:t>Give reasons for classifying plants and animals based on specific characteristics. </a:t>
                      </a:r>
                    </a:p>
                    <a:p>
                      <a:pPr marL="171450" indent="-171450" algn="l" rtl="0" fontAlgn="base">
                        <a:buFont typeface="Arial" panose="020B0604020202020204" pitchFamily="34" charset="0"/>
                        <a:buChar char="•"/>
                      </a:pPr>
                      <a:r>
                        <a:rPr lang="en-GB" sz="800">
                          <a:solidFill>
                            <a:srgbClr val="FF0000"/>
                          </a:solidFill>
                        </a:rPr>
                        <a:t>Recognise that living things produce offspring of the same kind, but normally offspring vary and are not identical to their parents. (Y6 - Evolution and inheritance) </a:t>
                      </a:r>
                    </a:p>
                    <a:p>
                      <a:pPr marL="171450" indent="-171450" algn="l" rtl="0" fontAlgn="base">
                        <a:buFont typeface="Arial" panose="020B0604020202020204" pitchFamily="34" charset="0"/>
                        <a:buChar char="•"/>
                      </a:pPr>
                      <a:r>
                        <a:rPr lang="en-GB" sz="800">
                          <a:solidFill>
                            <a:srgbClr val="FF0000"/>
                          </a:solidFill>
                        </a:rPr>
                        <a:t>Identify how animals and plants are adapted to suit their environment in different ways and that adaptation may lead to evolution. (Y6 - Evolution and inheritance) </a:t>
                      </a:r>
                      <a:endParaRPr lang="en-GB" sz="800">
                        <a:solidFill>
                          <a:srgbClr val="FF0000"/>
                        </a:solidFill>
                        <a:effectLst/>
                        <a:latin typeface="Calibri"/>
                      </a:endParaRPr>
                    </a:p>
                  </a:txBody>
                  <a:tcP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58919479"/>
                  </a:ext>
                </a:extLst>
              </a:tr>
              <a:tr h="363278">
                <a:tc>
                  <a:txBody>
                    <a:bodyPr/>
                    <a:lstStyle/>
                    <a:p>
                      <a:pPr lvl="0">
                        <a:buNone/>
                      </a:pPr>
                      <a:r>
                        <a:rPr lang="en-GB" sz="1200" b="1">
                          <a:effectLst/>
                          <a:latin typeface="Calibri"/>
                        </a:rPr>
                        <a:t>Vocabulary</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8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8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800">
                          <a:solidFill>
                            <a:schemeClr val="tx1"/>
                          </a:solidFill>
                          <a:effectLst/>
                          <a:latin typeface="Calibri"/>
                        </a:rPr>
                        <a:t>Living, dead, never been, alive, move, grow, Feed, have offspring/young/babies, name, local habitats, name, micro-habitats, damp/wet/dry, dark/light, hot/warm/cool/cold, suited/suitable, basic needs, food, food chain, shelter</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endParaRPr lang="en-GB" sz="800">
                        <a:solidFill>
                          <a:schemeClr val="tx1"/>
                        </a:solidFill>
                      </a:endParaRP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800">
                          <a:solidFill>
                            <a:schemeClr val="tx1"/>
                          </a:solidFill>
                          <a:effectLst/>
                          <a:latin typeface="Calibri"/>
                        </a:rPr>
                        <a:t>Classification keys, environment, fish, amphibians, reptiles, birds, mammals, vertebrates, invertebrates, human impact </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800">
                          <a:solidFill>
                            <a:schemeClr val="tx1"/>
                          </a:solidFill>
                        </a:rPr>
                        <a:t>Living things in their habitat, life cycle, reproduction, sexual, asexual, germination, pollination, seed formation, seed dispersal, pollen, stamen, stigma, plantlets e.g. spider plant, runners e.g. strawberry, plant, mammal, amphibian, insect, bird, fish, reptile, eggs, live young</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tc>
                  <a:txBody>
                    <a:bodyPr/>
                    <a:lstStyle/>
                    <a:p>
                      <a:pPr marL="171450" lvl="0" indent="-171450" algn="l">
                        <a:buFont typeface="Arial"/>
                        <a:buChar char="•"/>
                      </a:pPr>
                      <a:r>
                        <a:rPr lang="en-GB" sz="800">
                          <a:solidFill>
                            <a:schemeClr val="tx1"/>
                          </a:solidFill>
                          <a:effectLst/>
                          <a:latin typeface="Calibri"/>
                        </a:rPr>
                        <a:t>Organism, microorganism, fungus, mushrooms, classification keys, environment, fish, amphibians, reptiles, birds, mammals, vertebrates, invertebrates, arachnid, mollusc, insect, crustacean</a:t>
                      </a:r>
                    </a:p>
                  </a:txBody>
                  <a:tcPr>
                    <a:lnL w="13648">
                      <a:solidFill>
                        <a:srgbClr val="000000"/>
                      </a:solidFill>
                    </a:lnL>
                    <a:lnR w="13648">
                      <a:solidFill>
                        <a:srgbClr val="000000"/>
                      </a:solidFill>
                    </a:lnR>
                    <a:lnT w="13649" cap="flat" cmpd="sng" algn="ctr">
                      <a:solidFill>
                        <a:srgbClr val="000000"/>
                      </a:solidFill>
                      <a:prstDash val="solid"/>
                      <a:round/>
                      <a:headEnd type="none" w="med" len="med"/>
                      <a:tailEnd type="none" w="med" len="med"/>
                    </a:lnT>
                    <a:lnB w="13648">
                      <a:solidFill>
                        <a:srgbClr val="000000"/>
                      </a:solidFill>
                    </a:lnB>
                    <a:solidFill>
                      <a:schemeClr val="bg1">
                        <a:lumMod val="85000"/>
                      </a:schemeClr>
                    </a:solidFill>
                  </a:tcPr>
                </a:tc>
                <a:extLst>
                  <a:ext uri="{0D108BD9-81ED-4DB2-BD59-A6C34878D82A}">
                    <a16:rowId xmlns:a16="http://schemas.microsoft.com/office/drawing/2014/main" val="1176476038"/>
                  </a:ext>
                </a:extLst>
              </a:tr>
            </a:tbl>
          </a:graphicData>
        </a:graphic>
      </p:graphicFrame>
    </p:spTree>
    <p:extLst>
      <p:ext uri="{BB962C8B-B14F-4D97-AF65-F5344CB8AC3E}">
        <p14:creationId xmlns:p14="http://schemas.microsoft.com/office/powerpoint/2010/main" val="27944417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4A8E21CB2199A45A678F8CA08D1858C" ma:contentTypeVersion="17" ma:contentTypeDescription="Create a new document." ma:contentTypeScope="" ma:versionID="697847579c573c47e1404181d44e84d2">
  <xsd:schema xmlns:xsd="http://www.w3.org/2001/XMLSchema" xmlns:xs="http://www.w3.org/2001/XMLSchema" xmlns:p="http://schemas.microsoft.com/office/2006/metadata/properties" xmlns:ns3="33e428a1-31cf-4dca-8f0c-b91602b77335" xmlns:ns4="1d15ec3f-94a8-456e-9adb-172010f7a112" targetNamespace="http://schemas.microsoft.com/office/2006/metadata/properties" ma:root="true" ma:fieldsID="c7725c586e2208011ee64cbc906e6ad4" ns3:_="" ns4:_="">
    <xsd:import namespace="33e428a1-31cf-4dca-8f0c-b91602b77335"/>
    <xsd:import namespace="1d15ec3f-94a8-456e-9adb-172010f7a11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_activity" minOccurs="0"/>
                <xsd:element ref="ns4:SharedWithUsers" minOccurs="0"/>
                <xsd:element ref="ns4:SharedWithDetails" minOccurs="0"/>
                <xsd:element ref="ns4:SharingHintHash" minOccurs="0"/>
                <xsd:element ref="ns3:MediaServiceOCR" minOccurs="0"/>
                <xsd:element ref="ns3:MediaServiceObjectDetectorVersions" minOccurs="0"/>
                <xsd:element ref="ns3:MediaServiceDateTaken" minOccurs="0"/>
                <xsd:element ref="ns3:MediaLengthInSecond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e428a1-31cf-4dca-8f0c-b91602b773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_activity" ma:index="15" nillable="true" ma:displayName="_activity" ma:hidden="true" ma:internalName="_activity">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15ec3f-94a8-456e-9adb-172010f7a11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3e428a1-31cf-4dca-8f0c-b91602b77335" xsi:nil="true"/>
  </documentManagement>
</p:properties>
</file>

<file path=customXml/itemProps1.xml><?xml version="1.0" encoding="utf-8"?>
<ds:datastoreItem xmlns:ds="http://schemas.openxmlformats.org/officeDocument/2006/customXml" ds:itemID="{E6E361CD-2A8F-42E1-A5FE-290A0FE5868F}">
  <ds:schemaRefs>
    <ds:schemaRef ds:uri="http://schemas.microsoft.com/sharepoint/v3/contenttype/forms"/>
  </ds:schemaRefs>
</ds:datastoreItem>
</file>

<file path=customXml/itemProps2.xml><?xml version="1.0" encoding="utf-8"?>
<ds:datastoreItem xmlns:ds="http://schemas.openxmlformats.org/officeDocument/2006/customXml" ds:itemID="{7559A39A-74D1-4CFB-B6DF-9C42BEB7D7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e428a1-31cf-4dca-8f0c-b91602b77335"/>
    <ds:schemaRef ds:uri="1d15ec3f-94a8-456e-9adb-172010f7a1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BD4E13-9C61-4DBF-91DE-DF6A9EDFD90A}">
  <ds:schemaRefs>
    <ds:schemaRef ds:uri="http://purl.org/dc/dcmitype/"/>
    <ds:schemaRef ds:uri="1d15ec3f-94a8-456e-9adb-172010f7a112"/>
    <ds:schemaRef ds:uri="http://schemas.openxmlformats.org/package/2006/metadata/core-properties"/>
    <ds:schemaRef ds:uri="http://schemas.microsoft.com/office/2006/documentManagement/types"/>
    <ds:schemaRef ds:uri="33e428a1-31cf-4dca-8f0c-b91602b77335"/>
    <ds:schemaRef ds:uri="http://purl.org/dc/elements/1.1/"/>
    <ds:schemaRef ds:uri="http://schemas.microsoft.com/office/2006/metadata/properties"/>
    <ds:schemaRef ds:uri="http://purl.org/dc/term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311</TotalTime>
  <Words>8181</Words>
  <Application>Microsoft Office PowerPoint</Application>
  <PresentationFormat>Widescreen</PresentationFormat>
  <Paragraphs>649</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 Display</vt:lpstr>
      <vt:lpstr>Arial</vt:lpstr>
      <vt:lpstr>Arial,Sans-Serif</vt:lpstr>
      <vt:lpstr>Avenir Next LT Pro Light</vt:lpstr>
      <vt:lpstr>Calibri</vt:lpstr>
      <vt:lpstr>Calibri Light</vt:lpstr>
      <vt:lpstr>Comic Sans MS</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Hayley Richens</dc:creator>
  <cp:lastModifiedBy>Hayley Richens</cp:lastModifiedBy>
  <cp:revision>11</cp:revision>
  <dcterms:created xsi:type="dcterms:W3CDTF">2023-11-09T10:26:42Z</dcterms:created>
  <dcterms:modified xsi:type="dcterms:W3CDTF">2026-02-10T14:50:53Z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0x01010064A8E21CB2199A45A678F8CA08D1858C</vt:lpwstr>
  </property>
</Properties>
</file>